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64" r:id="rId5"/>
    <p:sldId id="258" r:id="rId6"/>
    <p:sldId id="259" r:id="rId7"/>
  </p:sldIdLst>
  <p:sldSz cx="9144000" cy="5143500" type="screen16x9"/>
  <p:notesSz cx="6735763" cy="98663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ePJ6PvyF0LSbTkyFxzorMhxAr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49" y="82"/>
      </p:cViewPr>
      <p:guideLst>
        <p:guide orient="horz" pos="1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a414297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a4142975c_0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9a4142975c_0_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123154" y="-890906"/>
            <a:ext cx="28884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2586" y="1779662"/>
            <a:ext cx="8229600" cy="288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3991" y="-1"/>
            <a:ext cx="9144000" cy="9163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22763" y="1008113"/>
            <a:ext cx="5089246" cy="393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" name="Google Shape;13;p21"/>
          <p:cNvSpPr/>
          <p:nvPr/>
        </p:nvSpPr>
        <p:spPr>
          <a:xfrm>
            <a:off x="0" y="5071018"/>
            <a:ext cx="9144000" cy="724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1" descr="D:\символика\лого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8606" y="61739"/>
            <a:ext cx="795002" cy="792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469127" y="1081378"/>
            <a:ext cx="8277308" cy="179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uk-UA" sz="1800" dirty="0"/>
              <a:t>Результати виконання міжнародного </a:t>
            </a:r>
            <a:r>
              <a:rPr lang="uk-UA" sz="1800" dirty="0" err="1"/>
              <a:t>проєкту</a:t>
            </a:r>
            <a:r>
              <a:rPr lang="uk-UA" sz="1800" dirty="0"/>
              <a:t> «</a:t>
            </a:r>
            <a:r>
              <a:rPr lang="uk-UA" sz="1800" dirty="0" err="1"/>
              <a:t>Financial</a:t>
            </a:r>
            <a:r>
              <a:rPr lang="uk-UA" sz="1800" dirty="0"/>
              <a:t> </a:t>
            </a:r>
            <a:r>
              <a:rPr lang="uk-UA" sz="1800" dirty="0" err="1"/>
              <a:t>policy</a:t>
            </a:r>
            <a:r>
              <a:rPr lang="uk-UA" sz="1800" dirty="0"/>
              <a:t> </a:t>
            </a:r>
            <a:r>
              <a:rPr lang="uk-UA" sz="1800" dirty="0" err="1"/>
              <a:t>of</a:t>
            </a:r>
            <a:r>
              <a:rPr lang="uk-UA" sz="1800" dirty="0"/>
              <a:t> </a:t>
            </a:r>
            <a:r>
              <a:rPr lang="uk-UA" sz="1800" dirty="0" err="1"/>
              <a:t>Ukraine</a:t>
            </a:r>
            <a:r>
              <a:rPr lang="uk-UA" sz="1800" dirty="0"/>
              <a:t> </a:t>
            </a:r>
            <a:r>
              <a:rPr lang="uk-UA" sz="1800" dirty="0" err="1"/>
              <a:t>in</a:t>
            </a:r>
            <a:r>
              <a:rPr lang="uk-UA" sz="1800" dirty="0"/>
              <a:t> </a:t>
            </a:r>
            <a:r>
              <a:rPr lang="uk-UA" sz="1800" dirty="0" err="1"/>
              <a:t>the</a:t>
            </a:r>
            <a:r>
              <a:rPr lang="uk-UA" sz="1800" dirty="0"/>
              <a:t> </a:t>
            </a:r>
            <a:r>
              <a:rPr lang="uk-UA" sz="1800" dirty="0" err="1"/>
              <a:t>context</a:t>
            </a:r>
            <a:r>
              <a:rPr lang="uk-UA" sz="1800" dirty="0"/>
              <a:t> </a:t>
            </a:r>
            <a:r>
              <a:rPr lang="uk-UA" sz="1800" dirty="0" err="1"/>
              <a:t>of</a:t>
            </a:r>
            <a:r>
              <a:rPr lang="uk-UA" sz="1800" dirty="0"/>
              <a:t> </a:t>
            </a:r>
            <a:r>
              <a:rPr lang="uk-UA" sz="1800" dirty="0" err="1"/>
              <a:t>European</a:t>
            </a:r>
            <a:r>
              <a:rPr lang="uk-UA" sz="1800" dirty="0"/>
              <a:t> </a:t>
            </a:r>
            <a:r>
              <a:rPr lang="uk-UA" sz="1800" dirty="0" err="1"/>
              <a:t>integration</a:t>
            </a:r>
            <a:r>
              <a:rPr lang="uk-UA" sz="1800" dirty="0"/>
              <a:t>: </a:t>
            </a:r>
            <a:r>
              <a:rPr lang="uk-UA" sz="1800" dirty="0" err="1"/>
              <a:t>trends</a:t>
            </a:r>
            <a:r>
              <a:rPr lang="uk-UA" sz="1800" dirty="0"/>
              <a:t> </a:t>
            </a:r>
            <a:r>
              <a:rPr lang="uk-UA" sz="1800" dirty="0" err="1"/>
              <a:t>of</a:t>
            </a:r>
            <a:r>
              <a:rPr lang="uk-UA" sz="1800" dirty="0"/>
              <a:t> </a:t>
            </a:r>
            <a:r>
              <a:rPr lang="uk-UA" sz="1800" dirty="0" err="1"/>
              <a:t>martial</a:t>
            </a:r>
            <a:r>
              <a:rPr lang="uk-UA" sz="1800" dirty="0"/>
              <a:t> </a:t>
            </a:r>
            <a:r>
              <a:rPr lang="uk-UA" sz="1800" dirty="0" err="1"/>
              <a:t>law</a:t>
            </a:r>
            <a:r>
              <a:rPr lang="uk-UA" sz="1800" dirty="0"/>
              <a:t> </a:t>
            </a:r>
            <a:r>
              <a:rPr lang="uk-UA" sz="1800" dirty="0" err="1"/>
              <a:t>and</a:t>
            </a:r>
            <a:r>
              <a:rPr lang="uk-UA" sz="1800" dirty="0"/>
              <a:t> </a:t>
            </a:r>
            <a:r>
              <a:rPr lang="uk-UA" sz="1800" dirty="0" err="1"/>
              <a:t>post-war</a:t>
            </a:r>
            <a:r>
              <a:rPr lang="uk-UA" sz="1800" dirty="0"/>
              <a:t> </a:t>
            </a:r>
            <a:r>
              <a:rPr lang="uk-UA" sz="1800" dirty="0" err="1"/>
              <a:t>revival</a:t>
            </a:r>
            <a:r>
              <a:rPr lang="uk-UA" sz="1800" dirty="0"/>
              <a:t>» / </a:t>
            </a:r>
            <a:r>
              <a:rPr lang="uk-UA" sz="2400" dirty="0"/>
              <a:t>«Фінансова політика України в контексті євроінтеграції: тренди воєнного стану й післявоєнного відродження»</a:t>
            </a:r>
            <a:r>
              <a:rPr lang="uk-UA" sz="1800" dirty="0"/>
              <a:t>  (англійською мовою), що виконаний  з Державною вищою техніко-економічною  школою імені Броніслава Маркевича в Ярославі (тепер - Державна академія прикладних наук імені Броніслава Маркевича в Ярославі), Республіка Польща, у формі наукового дослідження у період з 01.03.2023 по 30.11.2023 року</a:t>
            </a:r>
            <a:endParaRPr sz="1800" dirty="0"/>
          </a:p>
          <a:p>
            <a:pPr lvl="0"/>
            <a:r>
              <a:rPr lang="uk-UA" sz="1800" dirty="0"/>
              <a:t>Наказ  ХНЕУ імені Семена </a:t>
            </a:r>
            <a:r>
              <a:rPr lang="uk-UA" sz="1800" dirty="0" err="1"/>
              <a:t>Кузнеця</a:t>
            </a:r>
            <a:r>
              <a:rPr lang="uk-UA" sz="1800" dirty="0"/>
              <a:t> </a:t>
            </a:r>
            <a:r>
              <a:rPr lang="ru-RU" sz="1600" dirty="0"/>
              <a:t>№ 25 </a:t>
            </a:r>
            <a:r>
              <a:rPr lang="ru-RU" sz="1600" dirty="0" err="1"/>
              <a:t>від</a:t>
            </a:r>
            <a:r>
              <a:rPr lang="ru-RU" sz="1600" dirty="0"/>
              <a:t> 18.01.2023 року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D54C6-D12C-48A4-BF56-AF86678C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926"/>
            <a:ext cx="8229600" cy="918669"/>
          </a:xfrm>
        </p:spPr>
        <p:txBody>
          <a:bodyPr/>
          <a:lstStyle/>
          <a:p>
            <a:r>
              <a:rPr lang="uk-UA" dirty="0"/>
              <a:t>Угода про співробітництво від 24.11.2014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5474E-FC8A-470F-99E8-54FE6836C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Міжнародний </a:t>
            </a:r>
            <a:r>
              <a:rPr lang="uk-UA" b="1" dirty="0" err="1">
                <a:solidFill>
                  <a:schemeClr val="bg2">
                    <a:lumMod val="75000"/>
                  </a:schemeClr>
                </a:solidFill>
              </a:rPr>
              <a:t>проєкт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 виконаний у формі наукового дослідження в межах 2023 року з Державною вищої техніко-економічною  школою в Ярославі  (тепер - Державна академія прикладних наук імені Броніслава Маркевича в Ярославі Республіка Польща ), </a:t>
            </a:r>
          </a:p>
          <a:p>
            <a:pPr marL="0" lvl="0" indent="0"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результатом якого є колективна монографія, видавець:</a:t>
            </a:r>
          </a:p>
          <a:p>
            <a:pPr marL="0" lvl="0" indent="0" algn="ctr"/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Державна академія прикладних наук імені Броніслава Маркевича в Ярославі (за рахунок видавця) </a:t>
            </a:r>
          </a:p>
          <a:p>
            <a:pPr marL="0" lvl="0" indent="0" algn="ctr"/>
            <a:endParaRPr lang="uk-UA" b="1" dirty="0"/>
          </a:p>
          <a:p>
            <a:pPr marL="0" lvl="0" indent="0" algn="ctr"/>
            <a:endParaRPr lang="uk-UA" b="1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9248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FC1003-600A-4E55-B032-7584F06C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Виконавці </a:t>
            </a:r>
            <a:br>
              <a:rPr lang="uk-UA" dirty="0">
                <a:solidFill>
                  <a:schemeClr val="bg2">
                    <a:lumMod val="75000"/>
                  </a:schemeClr>
                </a:solidFill>
              </a:rPr>
            </a:br>
            <a:endParaRPr lang="ru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6E362C-4EA7-457B-B011-D6D45DA81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4595"/>
            <a:ext cx="4038600" cy="2960027"/>
          </a:xfrm>
        </p:spPr>
        <p:txBody>
          <a:bodyPr/>
          <a:lstStyle/>
          <a:p>
            <a:pPr marL="0" lvl="0" indent="0">
              <a:lnSpc>
                <a:spcPct val="100000"/>
              </a:lnSpc>
            </a:pP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Редактори:</a:t>
            </a:r>
            <a:endParaRPr lang="uk-UA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</a:pPr>
            <a:r>
              <a:rPr lang="uk-UA" sz="1800" b="1" i="1" dirty="0" err="1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Ришард</a:t>
            </a:r>
            <a:r>
              <a:rPr lang="uk-UA" sz="1800" b="1" i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Пукала </a:t>
            </a: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–</a:t>
            </a:r>
            <a:r>
              <a:rPr lang="uk-UA" sz="1800" b="1" dirty="0">
                <a:solidFill>
                  <a:schemeClr val="bg2">
                    <a:lumMod val="75000"/>
                  </a:schemeClr>
                </a:solidFill>
              </a:rPr>
              <a:t> Державна академія прикладних наук імені Броніслава Маркевича в Ярославі , проректор, професор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</a:pPr>
            <a:r>
              <a:rPr lang="uk-UA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</a:pPr>
            <a:r>
              <a:rPr lang="uk-UA" sz="1800" b="1" i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Тищенко Вікторія </a:t>
            </a: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– Харківський національний економічний університет імені Семена </a:t>
            </a:r>
            <a:r>
              <a:rPr lang="uk-UA" sz="1800" b="1" dirty="0" err="1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Кузнеця</a:t>
            </a: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, завідувач кафедри, </a:t>
            </a:r>
            <a:r>
              <a:rPr lang="uk-UA" sz="1800" b="1" dirty="0" err="1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д.е.н</a:t>
            </a:r>
            <a:r>
              <a:rPr lang="uk-UA" sz="1800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., проф</a:t>
            </a:r>
            <a:r>
              <a:rPr lang="uk-UA" sz="1800" b="1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uk-UA" sz="1800" b="1" dirty="0"/>
          </a:p>
          <a:p>
            <a:endParaRPr lang="ru-UA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355491B-FD81-490D-AEB9-3B73954C2B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27180" y="1687033"/>
            <a:ext cx="3859619" cy="2907590"/>
          </a:xfrm>
        </p:spPr>
        <p:txBody>
          <a:bodyPr/>
          <a:lstStyle/>
          <a:p>
            <a:r>
              <a:rPr lang="uk-UA" sz="1800" b="1" dirty="0">
                <a:solidFill>
                  <a:schemeClr val="bg2">
                    <a:lumMod val="75000"/>
                  </a:schemeClr>
                </a:solidFill>
              </a:rPr>
              <a:t>Автори з ХНЕУ </a:t>
            </a:r>
            <a:r>
              <a:rPr lang="uk-UA" sz="1800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проф. Тищенко В. Ф.,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проф. Внукова Н. М.,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проф.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Колодізєв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 О. М., 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к.е.н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доц.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Ачкасова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 С. А.,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к.е.н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доц.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Рац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 О. М.,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к.е.н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Карпова В. В., </a:t>
            </a:r>
          </a:p>
          <a:p>
            <a:pPr marL="0" lvl="0" indent="0">
              <a:lnSpc>
                <a:spcPct val="100000"/>
              </a:lnSpc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докторант кафедри митної справи і фінансових послуг,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</a:rPr>
              <a:t>к.е.н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., доц. Остапенко В. М.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5346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F7345-75CE-4922-BA7B-D7FDE7D4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9220"/>
            <a:ext cx="8229600" cy="637952"/>
          </a:xfrm>
        </p:spPr>
        <p:txBody>
          <a:bodyPr/>
          <a:lstStyle/>
          <a:p>
            <a:r>
              <a:rPr lang="uk-UA" dirty="0"/>
              <a:t>Зміст 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E436BC-0BAF-4F90-8DA9-BA01C6340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PART 1. FINANCIAL POLICY IN UKRAINE IN THE CONTEXT OF EUROPEAN INTEGRATION: RISKS AND DETERMINANTS</a:t>
            </a:r>
            <a:endParaRPr lang="ru-UA" sz="1400" dirty="0"/>
          </a:p>
          <a:p>
            <a:r>
              <a:rPr lang="en-GB" sz="1400" dirty="0"/>
              <a:t>PART 2. FINANCIAL POLICY IN UKRAINE DURING WARTIME AND SOCIAL INSTITUTIONS: DIRECTIONS OF RELATIONSHIP</a:t>
            </a:r>
            <a:endParaRPr lang="ru-UA" sz="1400" dirty="0"/>
          </a:p>
          <a:p>
            <a:r>
              <a:rPr lang="en-GB" sz="1400" dirty="0"/>
              <a:t>PART 3. STRATEGY FOR THE REVIVAL OF UKRAINE'S ECONOMY IN THE POST-WAR PERIOD</a:t>
            </a:r>
            <a:endParaRPr lang="ru-UA" sz="1400" dirty="0"/>
          </a:p>
          <a:p>
            <a:r>
              <a:rPr lang="en-GB" sz="1400" dirty="0"/>
              <a:t>PART 4. ANTI-CRISIS FINANCIAL POLICY IN THE CONTEXT OF GLOBAL EXPERIENCE</a:t>
            </a:r>
            <a:endParaRPr lang="ru-UA" sz="1400" dirty="0"/>
          </a:p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E87B9-0774-4A4D-9029-C70F14377DF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200150"/>
            <a:ext cx="4038600" cy="3761709"/>
          </a:xfrm>
        </p:spPr>
        <p:txBody>
          <a:bodyPr/>
          <a:lstStyle/>
          <a:p>
            <a:r>
              <a:rPr lang="ru-RU" sz="1400" b="1" dirty="0"/>
              <a:t>ЧАСТИНА 1. ФІНАНСОВА ПОЛІТИКА В УКРАЇНІ В КОНТЕКСТІ ЄВРОПЕЙСЬКОЇ ІНТЕГРАЦІЇ: РИЗИКИ ТА ДЕТЕРМІНАНТИ</a:t>
            </a:r>
          </a:p>
          <a:p>
            <a:r>
              <a:rPr lang="ru-RU" sz="1400" b="1" dirty="0"/>
              <a:t>ЧАСТИНА 2. ФІНАНСОВА ПОЛІТИКА В УКРАЇНІ ВОЄННОГО СТАНУ ТА СОЦІАЛЬНІ ІНСТИТУТИ: НАПРЯМИ ВЗАЄМОЗВ'ЯЗКУ</a:t>
            </a:r>
          </a:p>
          <a:p>
            <a:r>
              <a:rPr lang="ru-RU" sz="1400" b="1" dirty="0"/>
              <a:t>ЧАСТИНА 3. СТРАТЕГІЯ ВІДРОДЖЕННЯ ЕКОНОМІКИ УКРАЇНИ В ПІСЛЯВОЄННИЙ ПЕРІОД</a:t>
            </a:r>
          </a:p>
          <a:p>
            <a:r>
              <a:rPr lang="ru-RU" sz="1400" b="1" dirty="0"/>
              <a:t>ЧАСТИНА 4. АНТИКРИЗОВА ФІНАНСОВА ПОЛІТИКА В КОНТЕКСТІ СВІТОВОГО ДОСВІДУ</a:t>
            </a:r>
            <a:endParaRPr lang="ru-UA" sz="1400" b="1" dirty="0"/>
          </a:p>
        </p:txBody>
      </p:sp>
    </p:spTree>
    <p:extLst>
      <p:ext uri="{BB962C8B-B14F-4D97-AF65-F5344CB8AC3E}">
        <p14:creationId xmlns:p14="http://schemas.microsoft.com/office/powerpoint/2010/main" val="41935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a4142975c_0_0"/>
          <p:cNvSpPr txBox="1">
            <a:spLocks noGrp="1"/>
          </p:cNvSpPr>
          <p:nvPr>
            <p:ph type="body" idx="1"/>
          </p:nvPr>
        </p:nvSpPr>
        <p:spPr>
          <a:xfrm>
            <a:off x="398462" y="843031"/>
            <a:ext cx="4966500" cy="36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Рецензенти : </a:t>
            </a:r>
            <a:endParaRPr b="1" dirty="0">
              <a:solidFill>
                <a:schemeClr val="bg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Doctor of Economics (2nd PhD),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professor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Krupka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Mykhailo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., проф. М. Крупка; </a:t>
            </a:r>
            <a:endParaRPr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Doctor of Economics (2nd PhD),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professor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Yuliia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Kovalenko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., проф. Ю. Коваленко; </a:t>
            </a:r>
            <a:endParaRPr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Doctor of Economics (2nd PhD),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professor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Iryna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Vasylchuk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/ </a:t>
            </a:r>
            <a:r>
              <a:rPr lang="uk-UA" sz="16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д.е.н</a:t>
            </a: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., проф. І. Васильчук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/>
            <a:endParaRPr lang="en-US" altLang="ru-UA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UA" altLang="ru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978-83-65823-63-2 </a:t>
            </a:r>
          </a:p>
          <a:p>
            <a:pPr marL="0" lvl="0" indent="0"/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Обсяг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- 456 с.</a:t>
            </a:r>
          </a:p>
          <a:p>
            <a:pPr marL="0" lvl="0" indent="0"/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джерел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- 422.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6" name="Google Shape;106;g29a4142975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335" y="0"/>
            <a:ext cx="35237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316041" y="1703897"/>
            <a:ext cx="6835182" cy="103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uk-UA" sz="3200" b="1" dirty="0">
                <a:solidFill>
                  <a:srgbClr val="366092"/>
                </a:solidFill>
              </a:rPr>
              <a:t>Дякую за увагу!</a:t>
            </a:r>
            <a:endParaRPr sz="3200" b="1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496</Words>
  <Application>Microsoft Office PowerPoint</Application>
  <PresentationFormat>Экран (16:9)</PresentationFormat>
  <Paragraphs>41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Roboto</vt:lpstr>
      <vt:lpstr>Times New Roman</vt:lpstr>
      <vt:lpstr>Calibri</vt:lpstr>
      <vt:lpstr>Arial</vt:lpstr>
      <vt:lpstr>Тема Office</vt:lpstr>
      <vt:lpstr>Результати виконання міжнародного проєкту «Financial policy of Ukraine in the context of European integration: trends of martial law and post-war revival» / «Фінансова політика України в контексті євроінтеграції: тренди воєнного стану й післявоєнного відродження»  (англійською мовою), що виконаний  з Державною вищою техніко-економічною  школою імені Броніслава Маркевича в Ярославі (тепер - Державна академія прикладних наук імені Броніслава Маркевича в Ярославі), Республіка Польща, у формі наукового дослідження у період з 01.03.2023 по 30.11.2023 року Наказ  ХНЕУ імені Семена Кузнеця № 25 від 18.01.2023 року</vt:lpstr>
      <vt:lpstr>Угода про співробітництво від 24.11.2014</vt:lpstr>
      <vt:lpstr>Виконавці  </vt:lpstr>
      <vt:lpstr>Зміст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виконання міжнародного проєкту «Financial policy of Ukraine in the context of European integration: trends of martial law and post-war revival» / «Фінансова політика України в контексті євроінтеграції: тренди воєнного стану й післявоєнного відродження»  (англійською мовою), що виконаний  з Державною вищою техніко-економічною  школою імені Броніслава Маркевича в Ярославі (тепер - Державна академія прикладних наук імені Броніслава Маркевича в Ярославі), Республіка Польща, у формі наукового дослідження у період з 01.03.2023 по 30.11.2023 року Наказ  ХНЕУ імені Семена Кузнеця</dc:title>
  <dc:creator>Пономаренко</dc:creator>
  <cp:lastModifiedBy>Vnukova Natalija</cp:lastModifiedBy>
  <cp:revision>5</cp:revision>
  <dcterms:created xsi:type="dcterms:W3CDTF">2012-08-27T07:24:38Z</dcterms:created>
  <dcterms:modified xsi:type="dcterms:W3CDTF">2023-12-25T11:50:12Z</dcterms:modified>
</cp:coreProperties>
</file>