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303" r:id="rId3"/>
    <p:sldId id="262" r:id="rId4"/>
    <p:sldId id="261" r:id="rId5"/>
    <p:sldId id="267" r:id="rId6"/>
    <p:sldId id="264" r:id="rId7"/>
    <p:sldId id="268" r:id="rId8"/>
    <p:sldId id="304" r:id="rId9"/>
    <p:sldId id="305" r:id="rId10"/>
    <p:sldId id="265" r:id="rId11"/>
    <p:sldId id="285" r:id="rId12"/>
    <p:sldId id="286" r:id="rId13"/>
    <p:sldId id="287" r:id="rId14"/>
    <p:sldId id="288" r:id="rId15"/>
    <p:sldId id="289" r:id="rId16"/>
    <p:sldId id="290" r:id="rId17"/>
    <p:sldId id="291" r:id="rId18"/>
    <p:sldId id="292" r:id="rId19"/>
    <p:sldId id="299" r:id="rId20"/>
    <p:sldId id="293" r:id="rId21"/>
    <p:sldId id="279" r:id="rId22"/>
    <p:sldId id="280" r:id="rId23"/>
    <p:sldId id="266" r:id="rId24"/>
    <p:sldId id="263" r:id="rId25"/>
    <p:sldId id="270" r:id="rId26"/>
    <p:sldId id="269" r:id="rId27"/>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56A3"/>
    <a:srgbClr val="1F497D"/>
    <a:srgbClr val="8B4586"/>
    <a:srgbClr val="663300"/>
    <a:srgbClr val="19A329"/>
    <a:srgbClr val="008000"/>
    <a:srgbClr val="CC6600"/>
    <a:srgbClr val="1585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8770" autoAdjust="0"/>
  </p:normalViewPr>
  <p:slideViewPr>
    <p:cSldViewPr>
      <p:cViewPr>
        <p:scale>
          <a:sx n="107" d="100"/>
          <a:sy n="107" d="100"/>
        </p:scale>
        <p:origin x="-186" y="21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image" Target="../media/image74.wmf"/><Relationship Id="rId4" Type="http://schemas.openxmlformats.org/officeDocument/2006/relationships/image" Target="../media/image7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 Id="rId4" Type="http://schemas.openxmlformats.org/officeDocument/2006/relationships/image" Target="../media/image8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467ECF-C0D0-490A-9697-4ED9B59D06DC}" type="datetimeFigureOut">
              <a:rPr lang="ru-RU" smtClean="0"/>
              <a:pPr/>
              <a:t>23.12.2021</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758159-E498-40BD-974A-A4487A1A0CAB}" type="slidenum">
              <a:rPr lang="ru-RU" smtClean="0"/>
              <a:pPr/>
              <a:t>‹#›</a:t>
            </a:fld>
            <a:endParaRPr lang="ru-RU"/>
          </a:p>
        </p:txBody>
      </p:sp>
    </p:spTree>
    <p:extLst>
      <p:ext uri="{BB962C8B-B14F-4D97-AF65-F5344CB8AC3E}">
        <p14:creationId xmlns:p14="http://schemas.microsoft.com/office/powerpoint/2010/main" val="54310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Kharkiv</a:t>
            </a:r>
            <a:r>
              <a:rPr lang="en-GB" sz="1200" kern="1200" dirty="0">
                <a:solidFill>
                  <a:schemeClr val="tx1"/>
                </a:solidFill>
                <a:effectLst/>
                <a:latin typeface="+mn-lt"/>
                <a:ea typeface="+mn-ea"/>
                <a:cs typeface="+mn-cs"/>
              </a:rPr>
              <a:t> is a student </a:t>
            </a:r>
            <a:r>
              <a:rPr lang="en-GB" sz="1200" kern="1200" dirty="0" err="1">
                <a:solidFill>
                  <a:schemeClr val="tx1"/>
                </a:solidFill>
                <a:effectLst/>
                <a:latin typeface="+mn-lt"/>
                <a:ea typeface="+mn-ea"/>
                <a:cs typeface="+mn-cs"/>
              </a:rPr>
              <a:t>center</a:t>
            </a:r>
            <a:r>
              <a:rPr lang="en-GB" sz="1200" kern="1200" dirty="0">
                <a:solidFill>
                  <a:schemeClr val="tx1"/>
                </a:solidFill>
                <a:effectLst/>
                <a:latin typeface="+mn-lt"/>
                <a:ea typeface="+mn-ea"/>
                <a:cs typeface="+mn-cs"/>
              </a:rPr>
              <a:t> of Ukraine and the Simon Kuznets </a:t>
            </a:r>
            <a:r>
              <a:rPr lang="en-GB" sz="1200" kern="1200" dirty="0" err="1">
                <a:solidFill>
                  <a:schemeClr val="tx1"/>
                </a:solidFill>
                <a:effectLst/>
                <a:latin typeface="+mn-lt"/>
                <a:ea typeface="+mn-ea"/>
                <a:cs typeface="+mn-cs"/>
              </a:rPr>
              <a:t>Kharkiv</a:t>
            </a:r>
            <a:r>
              <a:rPr lang="en-GB" sz="1200" kern="1200" dirty="0">
                <a:solidFill>
                  <a:schemeClr val="tx1"/>
                </a:solidFill>
                <a:effectLst/>
                <a:latin typeface="+mn-lt"/>
                <a:ea typeface="+mn-ea"/>
                <a:cs typeface="+mn-cs"/>
              </a:rPr>
              <a:t> National University of Economics is the </a:t>
            </a:r>
            <a:r>
              <a:rPr lang="en-GB" sz="1200" u="sng" kern="1200" dirty="0">
                <a:solidFill>
                  <a:srgbClr val="FF0000"/>
                </a:solidFill>
                <a:effectLst/>
                <a:latin typeface="+mn-lt"/>
                <a:ea typeface="+mn-ea"/>
                <a:cs typeface="+mn-cs"/>
              </a:rPr>
              <a:t>2 </a:t>
            </a:r>
            <a:r>
              <a:rPr lang="en-GB" sz="1200" u="sng" kern="1200" dirty="0" err="1">
                <a:solidFill>
                  <a:srgbClr val="FF0000"/>
                </a:solidFill>
                <a:effectLst/>
                <a:latin typeface="+mn-lt"/>
                <a:ea typeface="+mn-ea"/>
                <a:cs typeface="+mn-cs"/>
              </a:rPr>
              <a:t>nd</a:t>
            </a:r>
            <a:r>
              <a:rPr lang="en-GB" sz="1200" u="sng" kern="1200" baseline="0" dirty="0">
                <a:solidFill>
                  <a:srgbClr val="FF0000"/>
                </a:solidFill>
                <a:effectLst/>
                <a:latin typeface="+mn-lt"/>
                <a:ea typeface="+mn-ea"/>
                <a:cs typeface="+mn-cs"/>
              </a:rPr>
              <a:t> </a:t>
            </a:r>
            <a:r>
              <a:rPr lang="en-GB" sz="1200" kern="1200" dirty="0">
                <a:solidFill>
                  <a:schemeClr val="tx1"/>
                </a:solidFill>
                <a:effectLst/>
                <a:latin typeface="+mn-lt"/>
                <a:ea typeface="+mn-ea"/>
                <a:cs typeface="+mn-cs"/>
              </a:rPr>
              <a:t>among 15 higher education institutions of economic direction in Ukraine.</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FA758159-E498-40BD-974A-A4487A1A0CAB}" type="slidenum">
              <a:rPr lang="ru-RU" smtClean="0"/>
              <a:pPr/>
              <a:t>1</a:t>
            </a:fld>
            <a:endParaRPr lang="ru-RU"/>
          </a:p>
        </p:txBody>
      </p:sp>
    </p:spTree>
    <p:extLst>
      <p:ext uri="{BB962C8B-B14F-4D97-AF65-F5344CB8AC3E}">
        <p14:creationId xmlns:p14="http://schemas.microsoft.com/office/powerpoint/2010/main" val="6511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Сюда нужно добавить текст</a:t>
            </a:r>
            <a:endParaRPr lang="ru-RU" baseline="0" dirty="0"/>
          </a:p>
          <a:p>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FA758159-E498-40BD-974A-A4487A1A0CAB}" type="slidenum">
              <a:rPr lang="ru-RU" smtClean="0"/>
              <a:pPr/>
              <a:t>10</a:t>
            </a:fld>
            <a:endParaRPr lang="ru-RU"/>
          </a:p>
        </p:txBody>
      </p:sp>
    </p:spTree>
    <p:extLst>
      <p:ext uri="{BB962C8B-B14F-4D97-AF65-F5344CB8AC3E}">
        <p14:creationId xmlns:p14="http://schemas.microsoft.com/office/powerpoint/2010/main" val="602971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A758159-E498-40BD-974A-A4487A1A0CAB}" type="slidenum">
              <a:rPr lang="ru-RU" smtClean="0"/>
              <a:pPr/>
              <a:t>18</a:t>
            </a:fld>
            <a:endParaRPr lang="ru-RU"/>
          </a:p>
        </p:txBody>
      </p:sp>
    </p:spTree>
    <p:extLst>
      <p:ext uri="{BB962C8B-B14F-4D97-AF65-F5344CB8AC3E}">
        <p14:creationId xmlns:p14="http://schemas.microsoft.com/office/powerpoint/2010/main" val="663115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err="1"/>
              <a:t>Краткая</a:t>
            </a:r>
            <a:r>
              <a:rPr lang="uk-UA" dirty="0"/>
              <a:t> </a:t>
            </a:r>
            <a:r>
              <a:rPr lang="uk-UA" dirty="0" err="1"/>
              <a:t>инфо</a:t>
            </a:r>
            <a:r>
              <a:rPr lang="uk-UA" dirty="0"/>
              <a:t> о </a:t>
            </a:r>
            <a:r>
              <a:rPr lang="uk-UA" dirty="0" err="1"/>
              <a:t>конференции</a:t>
            </a:r>
            <a:endParaRPr lang="ru-RU" dirty="0"/>
          </a:p>
        </p:txBody>
      </p:sp>
      <p:sp>
        <p:nvSpPr>
          <p:cNvPr id="4" name="Номер слайда 3"/>
          <p:cNvSpPr>
            <a:spLocks noGrp="1"/>
          </p:cNvSpPr>
          <p:nvPr>
            <p:ph type="sldNum" sz="quarter" idx="10"/>
          </p:nvPr>
        </p:nvSpPr>
        <p:spPr/>
        <p:txBody>
          <a:bodyPr/>
          <a:lstStyle/>
          <a:p>
            <a:fld id="{FA758159-E498-40BD-974A-A4487A1A0CAB}" type="slidenum">
              <a:rPr lang="ru-RU" smtClean="0"/>
              <a:pPr/>
              <a:t>21</a:t>
            </a:fld>
            <a:endParaRPr lang="ru-RU"/>
          </a:p>
        </p:txBody>
      </p:sp>
    </p:spTree>
    <p:extLst>
      <p:ext uri="{BB962C8B-B14F-4D97-AF65-F5344CB8AC3E}">
        <p14:creationId xmlns:p14="http://schemas.microsoft.com/office/powerpoint/2010/main" val="158855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A758159-E498-40BD-974A-A4487A1A0CAB}" type="slidenum">
              <a:rPr lang="ru-RU" smtClean="0"/>
              <a:pPr/>
              <a:t>22</a:t>
            </a:fld>
            <a:endParaRPr lang="ru-RU"/>
          </a:p>
        </p:txBody>
      </p:sp>
    </p:spTree>
    <p:extLst>
      <p:ext uri="{BB962C8B-B14F-4D97-AF65-F5344CB8AC3E}">
        <p14:creationId xmlns:p14="http://schemas.microsoft.com/office/powerpoint/2010/main" val="554685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sz="1200" kern="1200" dirty="0">
                <a:solidFill>
                  <a:schemeClr val="tx1"/>
                </a:solidFill>
                <a:effectLst/>
                <a:latin typeface="+mn-lt"/>
                <a:ea typeface="+mn-ea"/>
                <a:cs typeface="+mn-cs"/>
              </a:rPr>
              <a:t>The University implements grant projects that have received funding from Erasmus +, Horizon 2020, </a:t>
            </a:r>
            <a:r>
              <a:rPr lang="en-US" sz="1200" kern="1200" dirty="0" err="1">
                <a:solidFill>
                  <a:schemeClr val="tx1"/>
                </a:solidFill>
                <a:effectLst/>
                <a:latin typeface="+mn-lt"/>
                <a:ea typeface="+mn-ea"/>
                <a:cs typeface="+mn-cs"/>
              </a:rPr>
              <a:t>L’Agence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universitaire</a:t>
            </a:r>
            <a:r>
              <a:rPr lang="en-US" sz="1200" kern="1200" dirty="0">
                <a:solidFill>
                  <a:schemeClr val="tx1"/>
                </a:solidFill>
                <a:effectLst/>
                <a:latin typeface="+mn-lt"/>
                <a:ea typeface="+mn-ea"/>
                <a:cs typeface="+mn-cs"/>
              </a:rPr>
              <a:t> de la Francophonie </a:t>
            </a:r>
            <a:r>
              <a:rPr lang="uk-UA" sz="1200" kern="1200" dirty="0">
                <a:solidFill>
                  <a:schemeClr val="tx1"/>
                </a:solidFill>
                <a:effectLst/>
                <a:latin typeface="+mn-lt"/>
                <a:ea typeface="+mn-ea"/>
                <a:cs typeface="+mn-cs"/>
              </a:rPr>
              <a:t>(AUF)</a:t>
            </a:r>
            <a:endParaRPr lang="ru-RU"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Just few words about each project </a:t>
            </a:r>
            <a:r>
              <a:rPr lang="ru-RU" sz="1200" kern="1200" dirty="0">
                <a:solidFill>
                  <a:schemeClr val="tx1"/>
                </a:solidFill>
                <a:effectLst/>
                <a:latin typeface="+mn-lt"/>
                <a:ea typeface="+mn-ea"/>
                <a:cs typeface="+mn-cs"/>
              </a:rPr>
              <a:t>????</a:t>
            </a:r>
          </a:p>
          <a:p>
            <a:r>
              <a:rPr lang="en-GB" sz="1200" b="1"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EQUAL-IST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err="1">
                <a:solidFill>
                  <a:schemeClr val="tx1"/>
                </a:solidFill>
                <a:effectLst/>
                <a:latin typeface="+mn-lt"/>
                <a:ea typeface="+mn-ea"/>
                <a:cs typeface="+mn-cs"/>
              </a:rPr>
              <a:t>Mastis</a:t>
            </a:r>
            <a:r>
              <a:rPr lang="en-GB" sz="1200" b="1"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err="1">
                <a:solidFill>
                  <a:schemeClr val="tx1"/>
                </a:solidFill>
                <a:effectLst/>
                <a:latin typeface="+mn-lt"/>
                <a:ea typeface="+mn-ea"/>
                <a:cs typeface="+mn-cs"/>
              </a:rPr>
              <a:t>FabLab</a:t>
            </a:r>
            <a:r>
              <a:rPr lang="en-GB" sz="1200" b="1"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C3QA </a:t>
            </a: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DOCHUB </a:t>
            </a: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EDUQAS </a:t>
            </a:r>
            <a:endParaRPr lang="ru-RU"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FA758159-E498-40BD-974A-A4487A1A0CAB}" type="slidenum">
              <a:rPr lang="ru-RU" smtClean="0"/>
              <a:pPr/>
              <a:t>23</a:t>
            </a:fld>
            <a:endParaRPr lang="ru-RU"/>
          </a:p>
        </p:txBody>
      </p:sp>
    </p:spTree>
    <p:extLst>
      <p:ext uri="{BB962C8B-B14F-4D97-AF65-F5344CB8AC3E}">
        <p14:creationId xmlns:p14="http://schemas.microsoft.com/office/powerpoint/2010/main" val="1931392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sz="1200" kern="1200" dirty="0">
                <a:solidFill>
                  <a:schemeClr val="tx1"/>
                </a:solidFill>
                <a:effectLst/>
                <a:latin typeface="+mn-lt"/>
                <a:ea typeface="+mn-ea"/>
                <a:cs typeface="+mn-cs"/>
              </a:rPr>
              <a:t>One of the most important directions of the university's international activity, is the preparation the foreign citizenships from all over the world. Involving foreign students in education is an important component of the formation of a contingent and contributes to increasing the authority of the university not only in Ukraine, but also abroad.</a:t>
            </a:r>
            <a:endParaRPr lang="ru-R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Since 1949 training of specialists for foreign countries is carried out in Simon Kuznets </a:t>
            </a:r>
            <a:r>
              <a:rPr lang="en-GB" sz="1200" kern="1200" dirty="0" err="1">
                <a:solidFill>
                  <a:schemeClr val="tx1"/>
                </a:solidFill>
                <a:effectLst/>
                <a:latin typeface="+mn-lt"/>
                <a:ea typeface="+mn-ea"/>
                <a:cs typeface="+mn-cs"/>
              </a:rPr>
              <a:t>KhNUE</a:t>
            </a:r>
            <a:r>
              <a:rPr lang="en-GB" sz="1200" kern="1200" dirty="0">
                <a:solidFill>
                  <a:schemeClr val="tx1"/>
                </a:solidFill>
                <a:effectLst/>
                <a:latin typeface="+mn-lt"/>
                <a:ea typeface="+mn-ea"/>
                <a:cs typeface="+mn-cs"/>
              </a:rPr>
              <a:t>. During this time, 5,784 foreign citizens were trained for 93 countries, including: 77 Doctors of Philosophy and Economy</a:t>
            </a:r>
            <a:r>
              <a:rPr lang="ru-RU" dirty="0">
                <a:effectLst/>
              </a:rPr>
              <a:t> </a:t>
            </a:r>
            <a:endParaRPr lang="en-US" dirty="0">
              <a:effectLst/>
            </a:endParaRPr>
          </a:p>
          <a:p>
            <a:endParaRPr lang="en-US" dirty="0">
              <a:effectLst/>
            </a:endParaRPr>
          </a:p>
          <a:p>
            <a:r>
              <a:rPr lang="en-US" dirty="0">
                <a:effectLst/>
              </a:rPr>
              <a:t>Nowadays 1032 students from 43 countries study at the University</a:t>
            </a:r>
          </a:p>
          <a:p>
            <a:endParaRPr lang="en-US"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also implement the courses of lectures (</a:t>
            </a:r>
            <a:r>
              <a:rPr lang="en-US" sz="1200" kern="1200" dirty="0">
                <a:solidFill>
                  <a:schemeClr val="tx1"/>
                </a:solidFill>
                <a:effectLst/>
                <a:latin typeface="+mn-lt"/>
                <a:ea typeface="+mn-ea"/>
                <a:cs typeface="+mn-cs"/>
              </a:rPr>
              <a:t>for example </a:t>
            </a:r>
            <a:r>
              <a:rPr lang="en-GB" sz="1200" kern="1200" dirty="0">
                <a:solidFill>
                  <a:schemeClr val="tx1"/>
                </a:solidFill>
                <a:effectLst/>
                <a:latin typeface="+mn-lt"/>
                <a:ea typeface="+mn-ea"/>
                <a:cs typeface="+mn-cs"/>
              </a:rPr>
              <a:t>in 2018 there were more than 100 lectures) where foreign professors, from Austria, Azerbaijan, Belgium, Germany, Norway, South Korea, Poland, USA, Turkey, France took part</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FA758159-E498-40BD-974A-A4487A1A0CAB}" type="slidenum">
              <a:rPr lang="ru-RU" smtClean="0"/>
              <a:pPr/>
              <a:t>24</a:t>
            </a:fld>
            <a:endParaRPr lang="ru-RU"/>
          </a:p>
        </p:txBody>
      </p:sp>
    </p:spTree>
    <p:extLst>
      <p:ext uri="{BB962C8B-B14F-4D97-AF65-F5344CB8AC3E}">
        <p14:creationId xmlns:p14="http://schemas.microsoft.com/office/powerpoint/2010/main" val="1945274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sz="1200" kern="1200" dirty="0">
                <a:solidFill>
                  <a:schemeClr val="tx1"/>
                </a:solidFill>
                <a:effectLst/>
                <a:latin typeface="+mn-lt"/>
                <a:ea typeface="+mn-ea"/>
                <a:cs typeface="+mn-cs"/>
              </a:rPr>
              <a:t>The high international image of the university is confirmed by the numerous visits of foreign delegations to the university.</a:t>
            </a:r>
            <a:endParaRPr lang="ru-R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Such as:</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FA758159-E498-40BD-974A-A4487A1A0CAB}" type="slidenum">
              <a:rPr lang="ru-RU" smtClean="0"/>
              <a:pPr/>
              <a:t>25</a:t>
            </a:fld>
            <a:endParaRPr lang="ru-RU"/>
          </a:p>
        </p:txBody>
      </p:sp>
    </p:spTree>
    <p:extLst>
      <p:ext uri="{BB962C8B-B14F-4D97-AF65-F5344CB8AC3E}">
        <p14:creationId xmlns:p14="http://schemas.microsoft.com/office/powerpoint/2010/main" val="1658326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Все</a:t>
            </a:r>
            <a:r>
              <a:rPr lang="ru-RU" baseline="0" dirty="0"/>
              <a:t> ли контакты нужны?</a:t>
            </a:r>
          </a:p>
          <a:p>
            <a:r>
              <a:rPr lang="ru-RU" baseline="0" dirty="0"/>
              <a:t>Изменить почту отдела</a:t>
            </a:r>
            <a:endParaRPr lang="ru-RU" dirty="0"/>
          </a:p>
        </p:txBody>
      </p:sp>
      <p:sp>
        <p:nvSpPr>
          <p:cNvPr id="4" name="Номер слайда 3"/>
          <p:cNvSpPr>
            <a:spLocks noGrp="1"/>
          </p:cNvSpPr>
          <p:nvPr>
            <p:ph type="sldNum" sz="quarter" idx="10"/>
          </p:nvPr>
        </p:nvSpPr>
        <p:spPr/>
        <p:txBody>
          <a:bodyPr/>
          <a:lstStyle/>
          <a:p>
            <a:fld id="{FA758159-E498-40BD-974A-A4487A1A0CAB}" type="slidenum">
              <a:rPr lang="ru-RU" smtClean="0"/>
              <a:pPr/>
              <a:t>26</a:t>
            </a:fld>
            <a:endParaRPr lang="ru-RU"/>
          </a:p>
        </p:txBody>
      </p:sp>
    </p:spTree>
    <p:extLst>
      <p:ext uri="{BB962C8B-B14F-4D97-AF65-F5344CB8AC3E}">
        <p14:creationId xmlns:p14="http://schemas.microsoft.com/office/powerpoint/2010/main" val="795932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sz="1200" kern="1200" dirty="0">
                <a:solidFill>
                  <a:schemeClr val="tx1"/>
                </a:solidFill>
                <a:effectLst/>
                <a:latin typeface="+mn-lt"/>
                <a:ea typeface="+mn-ea"/>
                <a:cs typeface="+mn-cs"/>
              </a:rPr>
              <a:t>The University has 5 educational buildings,</a:t>
            </a:r>
          </a:p>
          <a:p>
            <a:r>
              <a:rPr lang="en-GB" sz="1200" kern="1200" dirty="0">
                <a:solidFill>
                  <a:schemeClr val="tx1"/>
                </a:solidFill>
                <a:effectLst/>
                <a:latin typeface="+mn-lt"/>
                <a:ea typeface="+mn-ea"/>
                <a:cs typeface="+mn-cs"/>
              </a:rPr>
              <a:t>1</a:t>
            </a:r>
            <a:r>
              <a:rPr lang="en-GB" sz="1200" kern="1200" baseline="0" dirty="0">
                <a:solidFill>
                  <a:schemeClr val="tx1"/>
                </a:solidFill>
                <a:effectLst/>
                <a:latin typeface="+mn-lt"/>
                <a:ea typeface="+mn-ea"/>
                <a:cs typeface="+mn-cs"/>
              </a:rPr>
              <a:t> fitness and health </a:t>
            </a:r>
            <a:r>
              <a:rPr lang="en-GB" sz="1200" kern="1200" baseline="0" dirty="0" err="1">
                <a:solidFill>
                  <a:schemeClr val="tx1"/>
                </a:solidFill>
                <a:effectLst/>
                <a:latin typeface="+mn-lt"/>
                <a:ea typeface="+mn-ea"/>
                <a:cs typeface="+mn-cs"/>
              </a:rPr>
              <a:t>center</a:t>
            </a:r>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7 hostels</a:t>
            </a:r>
          </a:p>
          <a:p>
            <a:r>
              <a:rPr lang="en-GB" sz="1200" kern="1200" baseline="0" dirty="0">
                <a:solidFill>
                  <a:schemeClr val="tx1"/>
                </a:solidFill>
                <a:effectLst/>
                <a:latin typeface="+mn-lt"/>
                <a:ea typeface="+mn-ea"/>
                <a:cs typeface="+mn-cs"/>
              </a:rPr>
              <a:t>And 1 educational library building</a:t>
            </a:r>
          </a:p>
          <a:p>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re are 7 faculties, 29 departments</a:t>
            </a:r>
          </a:p>
          <a:p>
            <a:r>
              <a:rPr lang="en-GB" sz="1200" b="1" i="1" u="sng" kern="1200" dirty="0">
                <a:solidFill>
                  <a:srgbClr val="C00000"/>
                </a:solidFill>
                <a:effectLst/>
                <a:latin typeface="+mn-lt"/>
                <a:ea typeface="+mn-ea"/>
                <a:cs typeface="+mn-cs"/>
              </a:rPr>
              <a:t>6,103 (7200) ??? </a:t>
            </a:r>
            <a:r>
              <a:rPr lang="en-GB" sz="1200" b="1" i="1" u="sng"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rPr>
              <a:t>s</a:t>
            </a:r>
            <a:r>
              <a:rPr lang="en-GB" sz="1200" kern="1200" dirty="0">
                <a:solidFill>
                  <a:schemeClr val="tx1"/>
                </a:solidFill>
                <a:effectLst/>
                <a:latin typeface="+mn-lt"/>
                <a:ea typeface="+mn-ea"/>
                <a:cs typeface="+mn-cs"/>
              </a:rPr>
              <a:t>tudents study at the first bachelor's and second master's degrees of higher education, and 73 students are enrolled in the PhD degree.</a:t>
            </a:r>
            <a:endParaRPr lang="ru-R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Preparation on </a:t>
            </a:r>
            <a:r>
              <a:rPr lang="en-GB" sz="1200" b="1" i="1" u="sng" kern="1200" dirty="0">
                <a:solidFill>
                  <a:schemeClr val="tx1"/>
                </a:solidFill>
                <a:effectLst/>
                <a:latin typeface="+mn-lt"/>
                <a:ea typeface="+mn-ea"/>
                <a:cs typeface="+mn-cs"/>
              </a:rPr>
              <a:t>21 specialties and 54 educational and professional programs </a:t>
            </a:r>
            <a:r>
              <a:rPr lang="en-GB" sz="1200" kern="1200" dirty="0">
                <a:solidFill>
                  <a:schemeClr val="tx1"/>
                </a:solidFill>
                <a:effectLst/>
                <a:latin typeface="+mn-lt"/>
                <a:ea typeface="+mn-ea"/>
                <a:cs typeface="+mn-cs"/>
              </a:rPr>
              <a:t>is carried out at the university.</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FA758159-E498-40BD-974A-A4487A1A0CAB}" type="slidenum">
              <a:rPr lang="ru-RU" smtClean="0"/>
              <a:pPr/>
              <a:t>2</a:t>
            </a:fld>
            <a:endParaRPr lang="ru-RU"/>
          </a:p>
        </p:txBody>
      </p:sp>
    </p:spTree>
    <p:extLst>
      <p:ext uri="{BB962C8B-B14F-4D97-AF65-F5344CB8AC3E}">
        <p14:creationId xmlns:p14="http://schemas.microsoft.com/office/powerpoint/2010/main" val="618805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i="1" dirty="0"/>
              <a:t>Поменять</a:t>
            </a:r>
            <a:r>
              <a:rPr lang="ru-RU" b="1" i="1" baseline="0" dirty="0"/>
              <a:t> логотипы факультетов</a:t>
            </a:r>
            <a:endParaRPr lang="ru-RU" b="1" i="1" dirty="0"/>
          </a:p>
        </p:txBody>
      </p:sp>
      <p:sp>
        <p:nvSpPr>
          <p:cNvPr id="4" name="Номер слайда 3"/>
          <p:cNvSpPr>
            <a:spLocks noGrp="1"/>
          </p:cNvSpPr>
          <p:nvPr>
            <p:ph type="sldNum" sz="quarter" idx="10"/>
          </p:nvPr>
        </p:nvSpPr>
        <p:spPr/>
        <p:txBody>
          <a:bodyPr/>
          <a:lstStyle/>
          <a:p>
            <a:fld id="{FA758159-E498-40BD-974A-A4487A1A0CAB}" type="slidenum">
              <a:rPr lang="ru-RU" smtClean="0"/>
              <a:pPr/>
              <a:t>3</a:t>
            </a:fld>
            <a:endParaRPr lang="ru-RU"/>
          </a:p>
        </p:txBody>
      </p:sp>
    </p:spTree>
    <p:extLst>
      <p:ext uri="{BB962C8B-B14F-4D97-AF65-F5344CB8AC3E}">
        <p14:creationId xmlns:p14="http://schemas.microsoft.com/office/powerpoint/2010/main" val="1399094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sz="1200" kern="1200" dirty="0">
                <a:solidFill>
                  <a:schemeClr val="tx1"/>
                </a:solidFill>
                <a:effectLst/>
                <a:latin typeface="+mn-lt"/>
                <a:ea typeface="+mn-ea"/>
                <a:cs typeface="+mn-cs"/>
              </a:rPr>
              <a:t>One of the priorities of the University's activities is cooperation with international educational organizations, foundations and associations.</a:t>
            </a:r>
            <a:endParaRPr lang="ru-R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Since 2002, the University has been fruitfully cooperating with international foundations and associations.</a:t>
            </a:r>
            <a:endParaRPr lang="ru-R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FA758159-E498-40BD-974A-A4487A1A0CAB}" type="slidenum">
              <a:rPr lang="ru-RU" smtClean="0"/>
              <a:pPr/>
              <a:t>4</a:t>
            </a:fld>
            <a:endParaRPr lang="ru-RU"/>
          </a:p>
        </p:txBody>
      </p:sp>
    </p:spTree>
    <p:extLst>
      <p:ext uri="{BB962C8B-B14F-4D97-AF65-F5344CB8AC3E}">
        <p14:creationId xmlns:p14="http://schemas.microsoft.com/office/powerpoint/2010/main" val="462211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1" i="1" dirty="0"/>
              <a:t>FABLAB???? </a:t>
            </a:r>
            <a:r>
              <a:rPr lang="uk-UA" b="1" i="1" dirty="0"/>
              <a:t> </a:t>
            </a:r>
            <a:r>
              <a:rPr lang="uk-UA" b="1" i="1" dirty="0" err="1"/>
              <a:t>Нужно</a:t>
            </a:r>
            <a:r>
              <a:rPr lang="uk-UA" b="1" i="1" dirty="0"/>
              <a:t> </a:t>
            </a:r>
            <a:r>
              <a:rPr lang="uk-UA" b="1" i="1" dirty="0" err="1"/>
              <a:t>ли</a:t>
            </a:r>
            <a:r>
              <a:rPr lang="uk-UA" b="1" i="1" dirty="0"/>
              <a:t> </a:t>
            </a:r>
            <a:r>
              <a:rPr lang="uk-UA" b="1" i="1" dirty="0" err="1"/>
              <a:t>сюда</a:t>
            </a:r>
            <a:r>
              <a:rPr lang="uk-UA" b="1" i="1" dirty="0"/>
              <a:t> </a:t>
            </a:r>
            <a:r>
              <a:rPr lang="uk-UA" b="1" i="1" dirty="0" err="1"/>
              <a:t>его</a:t>
            </a:r>
            <a:r>
              <a:rPr lang="uk-UA" b="1" i="1" dirty="0"/>
              <a:t> добавить ,</a:t>
            </a:r>
            <a:r>
              <a:rPr lang="uk-UA" b="1" i="1" baseline="0" dirty="0"/>
              <a:t> с </a:t>
            </a:r>
            <a:r>
              <a:rPr lang="uk-UA" b="1" i="1" baseline="0" dirty="0" err="1"/>
              <a:t>учетом</a:t>
            </a:r>
            <a:r>
              <a:rPr lang="uk-UA" b="1" i="1" baseline="0" dirty="0"/>
              <a:t> того, </a:t>
            </a:r>
            <a:r>
              <a:rPr lang="uk-UA" b="1" i="1" baseline="0" dirty="0" err="1"/>
              <a:t>что</a:t>
            </a:r>
            <a:r>
              <a:rPr lang="uk-UA" b="1" i="1" baseline="0" dirty="0"/>
              <a:t> дальше </a:t>
            </a:r>
            <a:r>
              <a:rPr lang="uk-UA" b="1" i="1" baseline="0" dirty="0" err="1"/>
              <a:t>Фаблаб</a:t>
            </a:r>
            <a:r>
              <a:rPr lang="uk-UA" b="1" i="1" baseline="0" dirty="0"/>
              <a:t> </a:t>
            </a:r>
            <a:r>
              <a:rPr lang="uk-UA" b="1" i="1" baseline="0" dirty="0" err="1"/>
              <a:t>есть</a:t>
            </a:r>
            <a:r>
              <a:rPr lang="uk-UA" b="1" i="1" baseline="0" dirty="0"/>
              <a:t> на фото </a:t>
            </a:r>
            <a:r>
              <a:rPr lang="uk-UA" b="1" i="1" baseline="0" dirty="0" err="1"/>
              <a:t>отдельно</a:t>
            </a:r>
            <a:endParaRPr lang="ru-RU" b="1" i="1" dirty="0"/>
          </a:p>
        </p:txBody>
      </p:sp>
      <p:sp>
        <p:nvSpPr>
          <p:cNvPr id="4" name="Номер слайда 3"/>
          <p:cNvSpPr>
            <a:spLocks noGrp="1"/>
          </p:cNvSpPr>
          <p:nvPr>
            <p:ph type="sldNum" sz="quarter" idx="10"/>
          </p:nvPr>
        </p:nvSpPr>
        <p:spPr/>
        <p:txBody>
          <a:bodyPr/>
          <a:lstStyle/>
          <a:p>
            <a:fld id="{FA758159-E498-40BD-974A-A4487A1A0CAB}" type="slidenum">
              <a:rPr lang="ru-RU" smtClean="0"/>
              <a:pPr/>
              <a:t>5</a:t>
            </a:fld>
            <a:endParaRPr lang="ru-RU"/>
          </a:p>
        </p:txBody>
      </p:sp>
    </p:spTree>
    <p:extLst>
      <p:ext uri="{BB962C8B-B14F-4D97-AF65-F5344CB8AC3E}">
        <p14:creationId xmlns:p14="http://schemas.microsoft.com/office/powerpoint/2010/main" val="946749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University is active in international activities on the basis of over 85 signed agreements on cooperation with higher education institutions and organizations in Europe and all over the world. The contracts cover various areas of cooperation: scientific, educational, informational, cultural and image. </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FA758159-E498-40BD-974A-A4487A1A0CAB}" type="slidenum">
              <a:rPr lang="ru-RU" smtClean="0"/>
              <a:pPr/>
              <a:t>6</a:t>
            </a:fld>
            <a:endParaRPr lang="ru-RU"/>
          </a:p>
        </p:txBody>
      </p:sp>
    </p:spTree>
    <p:extLst>
      <p:ext uri="{BB962C8B-B14F-4D97-AF65-F5344CB8AC3E}">
        <p14:creationId xmlns:p14="http://schemas.microsoft.com/office/powerpoint/2010/main" val="980024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Since 2005, 2 programs of preparation of bachelors and 7 programs of master’s degree with leading institutions of higher education in Europe have been introduced at the university. </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FA758159-E498-40BD-974A-A4487A1A0CAB}" type="slidenum">
              <a:rPr lang="ru-RU" smtClean="0"/>
              <a:pPr/>
              <a:t>7</a:t>
            </a:fld>
            <a:endParaRPr lang="ru-RU"/>
          </a:p>
        </p:txBody>
      </p:sp>
    </p:spTree>
    <p:extLst>
      <p:ext uri="{BB962C8B-B14F-4D97-AF65-F5344CB8AC3E}">
        <p14:creationId xmlns:p14="http://schemas.microsoft.com/office/powerpoint/2010/main" val="40028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Since 2005, 2 programs of preparation of bachelors and 7 programs of master’s degree with leading institutions of higher education in Europe have been introduced at the university. </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FA758159-E498-40BD-974A-A4487A1A0CAB}" type="slidenum">
              <a:rPr lang="ru-RU" smtClean="0"/>
              <a:pPr/>
              <a:t>8</a:t>
            </a:fld>
            <a:endParaRPr lang="ru-RU"/>
          </a:p>
        </p:txBody>
      </p:sp>
    </p:spTree>
    <p:extLst>
      <p:ext uri="{BB962C8B-B14F-4D97-AF65-F5344CB8AC3E}">
        <p14:creationId xmlns:p14="http://schemas.microsoft.com/office/powerpoint/2010/main" val="1797160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Since 2005, 2 programs of preparation of bachelors and 7 programs of master’s degree with leading institutions of higher education in Europe have been introduced at the university. </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FA758159-E498-40BD-974A-A4487A1A0CAB}" type="slidenum">
              <a:rPr lang="ru-RU" smtClean="0"/>
              <a:pPr/>
              <a:t>9</a:t>
            </a:fld>
            <a:endParaRPr lang="ru-RU"/>
          </a:p>
        </p:txBody>
      </p:sp>
    </p:spTree>
    <p:extLst>
      <p:ext uri="{BB962C8B-B14F-4D97-AF65-F5344CB8AC3E}">
        <p14:creationId xmlns:p14="http://schemas.microsoft.com/office/powerpoint/2010/main" val="317167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C8A6C5EC-F5BE-47F5-96C1-6CD32D1AC8C5}" type="datetimeFigureOut">
              <a:rPr lang="ru-RU" smtClean="0"/>
              <a:pPr/>
              <a:t>23.12.2021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E1DD54-E027-4EEC-89FC-CB5E7C1CFBF3}"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8A6C5EC-F5BE-47F5-96C1-6CD32D1AC8C5}" type="datetimeFigureOut">
              <a:rPr lang="ru-RU" smtClean="0"/>
              <a:pPr/>
              <a:t>23.12.2021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E1DD54-E027-4EEC-89FC-CB5E7C1CFBF3}"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54781"/>
            <a:ext cx="2057400" cy="329088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154781"/>
            <a:ext cx="6019800" cy="329088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8A6C5EC-F5BE-47F5-96C1-6CD32D1AC8C5}" type="datetimeFigureOut">
              <a:rPr lang="ru-RU" smtClean="0"/>
              <a:pPr/>
              <a:t>23.12.2021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E1DD54-E027-4EEC-89FC-CB5E7C1CFBF3}"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8A6C5EC-F5BE-47F5-96C1-6CD32D1AC8C5}" type="datetimeFigureOut">
              <a:rPr lang="ru-RU" smtClean="0"/>
              <a:pPr/>
              <a:t>23.12.2021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E1DD54-E027-4EEC-89FC-CB5E7C1CFBF3}"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8A6C5EC-F5BE-47F5-96C1-6CD32D1AC8C5}" type="datetimeFigureOut">
              <a:rPr lang="ru-RU" smtClean="0"/>
              <a:pPr/>
              <a:t>23.12.2021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E1DD54-E027-4EEC-89FC-CB5E7C1CFBF3}"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8A6C5EC-F5BE-47F5-96C1-6CD32D1AC8C5}" type="datetimeFigureOut">
              <a:rPr lang="ru-RU" smtClean="0"/>
              <a:pPr/>
              <a:t>23.12.2021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8E1DD54-E027-4EEC-89FC-CB5E7C1CFBF3}"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8"/>
            <a:ext cx="8229600" cy="85725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8A6C5EC-F5BE-47F5-96C1-6CD32D1AC8C5}" type="datetimeFigureOut">
              <a:rPr lang="ru-RU" smtClean="0"/>
              <a:pPr/>
              <a:t>23.12.2021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8E1DD54-E027-4EEC-89FC-CB5E7C1CFBF3}"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8A6C5EC-F5BE-47F5-96C1-6CD32D1AC8C5}" type="datetimeFigureOut">
              <a:rPr lang="ru-RU" smtClean="0"/>
              <a:pPr/>
              <a:t>23.12.2021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8E1DD54-E027-4EEC-89FC-CB5E7C1CFBF3}"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8A6C5EC-F5BE-47F5-96C1-6CD32D1AC8C5}" type="datetimeFigureOut">
              <a:rPr lang="ru-RU" smtClean="0"/>
              <a:pPr/>
              <a:t>23.12.2021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8E1DD54-E027-4EEC-89FC-CB5E7C1CFBF3}"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8A6C5EC-F5BE-47F5-96C1-6CD32D1AC8C5}" type="datetimeFigureOut">
              <a:rPr lang="ru-RU" smtClean="0"/>
              <a:pPr/>
              <a:t>23.12.2021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8E1DD54-E027-4EEC-89FC-CB5E7C1CFBF3}"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8A6C5EC-F5BE-47F5-96C1-6CD32D1AC8C5}" type="datetimeFigureOut">
              <a:rPr lang="ru-RU" smtClean="0"/>
              <a:pPr/>
              <a:t>23.12.2021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8E1DD54-E027-4EEC-89FC-CB5E7C1CFBF3}"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8A6C5EC-F5BE-47F5-96C1-6CD32D1AC8C5}" type="datetimeFigureOut">
              <a:rPr lang="ru-RU" smtClean="0"/>
              <a:pPr/>
              <a:t>23.12.2021</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8E1DD54-E027-4EEC-89FC-CB5E7C1CFBF3}"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92.jpeg"/><Relationship Id="rId4" Type="http://schemas.openxmlformats.org/officeDocument/2006/relationships/image" Target="../media/image91.jpeg"/></Relationships>
</file>

<file path=ppt/slides/_rels/slide14.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6.jpe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95.jpeg"/><Relationship Id="rId5" Type="http://schemas.openxmlformats.org/officeDocument/2006/relationships/image" Target="../media/image33.png"/><Relationship Id="rId4" Type="http://schemas.openxmlformats.org/officeDocument/2006/relationships/image" Target="../media/image94.jpeg"/></Relationships>
</file>

<file path=ppt/slides/_rels/slide1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98.jpeg"/></Relationships>
</file>

<file path=ppt/slides/_rels/slide1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1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02.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04.jpeg"/><Relationship Id="rId4" Type="http://schemas.openxmlformats.org/officeDocument/2006/relationships/image" Target="../media/image103.png"/></Relationships>
</file>

<file path=ppt/slides/_rels/slide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08.jpeg"/><Relationship Id="rId4" Type="http://schemas.openxmlformats.org/officeDocument/2006/relationships/image" Target="../media/image10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09.wmf"/><Relationship Id="rId5" Type="http://schemas.openxmlformats.org/officeDocument/2006/relationships/oleObject" Target="../embeddings/oleObject15.bin"/><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4.jpeg"/><Relationship Id="rId7" Type="http://schemas.openxmlformats.org/officeDocument/2006/relationships/image" Target="../media/image11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 Id="rId9" Type="http://schemas.openxmlformats.org/officeDocument/2006/relationships/image" Target="../media/image1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jpe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mailto:international@hneu.net" TargetMode="External"/><Relationship Id="rId4" Type="http://schemas.openxmlformats.org/officeDocument/2006/relationships/hyperlink" Target="http://www.hneu.edu.ua/"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www.fio.hneu.edu.ua/" TargetMode="External"/><Relationship Id="rId13" Type="http://schemas.openxmlformats.org/officeDocument/2006/relationships/hyperlink" Target="http://dekinter.hneu.edu.ua/" TargetMode="External"/><Relationship Id="rId18" Type="http://schemas.openxmlformats.org/officeDocument/2006/relationships/image" Target="../media/image12.wmf"/><Relationship Id="rId3" Type="http://schemas.openxmlformats.org/officeDocument/2006/relationships/notesSlide" Target="../notesSlides/notesSlide3.xml"/><Relationship Id="rId7" Type="http://schemas.openxmlformats.org/officeDocument/2006/relationships/hyperlink" Target="http://www.mim.hneu.edu.ua/" TargetMode="External"/><Relationship Id="rId12" Type="http://schemas.openxmlformats.org/officeDocument/2006/relationships/image" Target="../media/image17.png"/><Relationship Id="rId17" Type="http://schemas.openxmlformats.org/officeDocument/2006/relationships/oleObject" Target="../embeddings/oleObject2.bin"/><Relationship Id="rId2" Type="http://schemas.openxmlformats.org/officeDocument/2006/relationships/slideLayout" Target="../slideLayouts/slideLayout2.xml"/><Relationship Id="rId16" Type="http://schemas.openxmlformats.org/officeDocument/2006/relationships/image" Target="../media/image11.wmf"/><Relationship Id="rId20" Type="http://schemas.openxmlformats.org/officeDocument/2006/relationships/image" Target="../media/image13.wmf"/><Relationship Id="rId1" Type="http://schemas.openxmlformats.org/officeDocument/2006/relationships/vmlDrawing" Target="../drawings/vmlDrawing1.vml"/><Relationship Id="rId6" Type="http://schemas.openxmlformats.org/officeDocument/2006/relationships/hyperlink" Target="http://www.it.hneu.edu.ua/" TargetMode="External"/><Relationship Id="rId11" Type="http://schemas.openxmlformats.org/officeDocument/2006/relationships/image" Target="../media/image16.png"/><Relationship Id="rId5" Type="http://schemas.openxmlformats.org/officeDocument/2006/relationships/hyperlink" Target="http://www.ep.hneu.edu.ua/" TargetMode="External"/><Relationship Id="rId15" Type="http://schemas.openxmlformats.org/officeDocument/2006/relationships/oleObject" Target="../embeddings/oleObject1.bin"/><Relationship Id="rId10" Type="http://schemas.openxmlformats.org/officeDocument/2006/relationships/image" Target="../media/image15.png"/><Relationship Id="rId19" Type="http://schemas.openxmlformats.org/officeDocument/2006/relationships/oleObject" Target="../embeddings/oleObject3.bin"/><Relationship Id="rId4" Type="http://schemas.openxmlformats.org/officeDocument/2006/relationships/image" Target="../media/image14.jpeg"/><Relationship Id="rId9" Type="http://schemas.openxmlformats.org/officeDocument/2006/relationships/hyperlink" Target="http://fsf.hneu.edu.ua/" TargetMode="External"/><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4.jpe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4.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9" Type="http://schemas.openxmlformats.org/officeDocument/2006/relationships/image" Target="../media/image69.png"/><Relationship Id="rId3" Type="http://schemas.openxmlformats.org/officeDocument/2006/relationships/image" Target="../media/image14.jpeg"/><Relationship Id="rId21" Type="http://schemas.openxmlformats.org/officeDocument/2006/relationships/image" Target="../media/image51.png"/><Relationship Id="rId34" Type="http://schemas.openxmlformats.org/officeDocument/2006/relationships/image" Target="../media/image64.jpeg"/><Relationship Id="rId42" Type="http://schemas.openxmlformats.org/officeDocument/2006/relationships/image" Target="../media/image72.png"/><Relationship Id="rId7" Type="http://schemas.openxmlformats.org/officeDocument/2006/relationships/image" Target="../media/image37.jpeg"/><Relationship Id="rId12" Type="http://schemas.openxmlformats.org/officeDocument/2006/relationships/image" Target="../media/image42.jpeg"/><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63.png"/><Relationship Id="rId38" Type="http://schemas.openxmlformats.org/officeDocument/2006/relationships/image" Target="../media/image68.gif"/><Relationship Id="rId2" Type="http://schemas.openxmlformats.org/officeDocument/2006/relationships/notesSlide" Target="../notesSlides/notesSlide6.xml"/><Relationship Id="rId16" Type="http://schemas.openxmlformats.org/officeDocument/2006/relationships/image" Target="../media/image46.jpeg"/><Relationship Id="rId20" Type="http://schemas.openxmlformats.org/officeDocument/2006/relationships/image" Target="../media/image50.gif"/><Relationship Id="rId29" Type="http://schemas.openxmlformats.org/officeDocument/2006/relationships/image" Target="../media/image59.jpeg"/><Relationship Id="rId41"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png"/><Relationship Id="rId24" Type="http://schemas.openxmlformats.org/officeDocument/2006/relationships/image" Target="../media/image54.png"/><Relationship Id="rId32" Type="http://schemas.openxmlformats.org/officeDocument/2006/relationships/image" Target="../media/image62.png"/><Relationship Id="rId37" Type="http://schemas.openxmlformats.org/officeDocument/2006/relationships/image" Target="../media/image67.png"/><Relationship Id="rId40" Type="http://schemas.openxmlformats.org/officeDocument/2006/relationships/image" Target="../media/image70.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jpeg"/><Relationship Id="rId28" Type="http://schemas.openxmlformats.org/officeDocument/2006/relationships/image" Target="../media/image58.png"/><Relationship Id="rId36" Type="http://schemas.openxmlformats.org/officeDocument/2006/relationships/image" Target="../media/image66.png"/><Relationship Id="rId10" Type="http://schemas.openxmlformats.org/officeDocument/2006/relationships/image" Target="../media/image40.png"/><Relationship Id="rId19" Type="http://schemas.openxmlformats.org/officeDocument/2006/relationships/image" Target="../media/image49.png"/><Relationship Id="rId31" Type="http://schemas.openxmlformats.org/officeDocument/2006/relationships/image" Target="../media/image61.png"/><Relationship Id="rId4" Type="http://schemas.openxmlformats.org/officeDocument/2006/relationships/image" Target="../media/image34.png"/><Relationship Id="rId9" Type="http://schemas.openxmlformats.org/officeDocument/2006/relationships/image" Target="../media/image39.jpeg"/><Relationship Id="rId14" Type="http://schemas.openxmlformats.org/officeDocument/2006/relationships/image" Target="../media/image44.jpeg"/><Relationship Id="rId22" Type="http://schemas.openxmlformats.org/officeDocument/2006/relationships/image" Target="../media/image52.jpeg"/><Relationship Id="rId27" Type="http://schemas.openxmlformats.org/officeDocument/2006/relationships/image" Target="../media/image57.jpeg"/><Relationship Id="rId30" Type="http://schemas.openxmlformats.org/officeDocument/2006/relationships/image" Target="../media/image60.jpeg"/><Relationship Id="rId35" Type="http://schemas.openxmlformats.org/officeDocument/2006/relationships/image" Target="../media/image65.png"/><Relationship Id="rId43" Type="http://schemas.openxmlformats.org/officeDocument/2006/relationships/image" Target="../media/image73.png"/></Relationships>
</file>

<file path=ppt/slides/_rels/slide7.x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notesSlide" Target="../notesSlides/notesSlide7.xml"/><Relationship Id="rId7" Type="http://schemas.openxmlformats.org/officeDocument/2006/relationships/oleObject" Target="../embeddings/oleObject5.bin"/><Relationship Id="rId12" Type="http://schemas.openxmlformats.org/officeDocument/2006/relationships/image" Target="../media/image77.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4.wmf"/><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76.wmf"/><Relationship Id="rId4" Type="http://schemas.openxmlformats.org/officeDocument/2006/relationships/image" Target="../media/image14.jpeg"/><Relationship Id="rId9"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notesSlide" Target="../notesSlides/notesSlide8.xml"/><Relationship Id="rId7" Type="http://schemas.openxmlformats.org/officeDocument/2006/relationships/oleObject" Target="../embeddings/oleObject9.bin"/><Relationship Id="rId12" Type="http://schemas.openxmlformats.org/officeDocument/2006/relationships/image" Target="../media/image81.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8.wmf"/><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image" Target="../media/image80.wmf"/><Relationship Id="rId4" Type="http://schemas.openxmlformats.org/officeDocument/2006/relationships/image" Target="../media/image14.jpeg"/><Relationship Id="rId9" Type="http://schemas.openxmlformats.org/officeDocument/2006/relationships/oleObject" Target="../embeddings/oleObject10.bin"/></Relationships>
</file>

<file path=ppt/slides/_rels/slide9.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notesSlide" Target="../notesSlides/notesSlide9.xml"/><Relationship Id="rId7"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2.wmf"/><Relationship Id="rId5" Type="http://schemas.openxmlformats.org/officeDocument/2006/relationships/oleObject" Target="../embeddings/oleObject12.bin"/><Relationship Id="rId10" Type="http://schemas.openxmlformats.org/officeDocument/2006/relationships/image" Target="../media/image84.wmf"/><Relationship Id="rId4" Type="http://schemas.openxmlformats.org/officeDocument/2006/relationships/image" Target="../media/image14.jpeg"/><Relationship Id="rId9" Type="http://schemas.openxmlformats.org/officeDocument/2006/relationships/oleObject" Target="../embeddings/oleObject14.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46670" y="4083918"/>
            <a:ext cx="5214942" cy="865818"/>
          </a:xfrm>
        </p:spPr>
        <p:txBody>
          <a:bodyPr>
            <a:noAutofit/>
          </a:bodyPr>
          <a:lstStyle/>
          <a:p>
            <a:pPr algn="l"/>
            <a:r>
              <a:rPr lang="ru-RU" sz="2400" b="1" dirty="0">
                <a:solidFill>
                  <a:srgbClr val="3656A3"/>
                </a:solidFill>
              </a:rPr>
              <a:t>ХАРКІВСЬКИЙ НАЦІОНАЛЬНИЙ ЕКОНОМІЧНИЙ УНІВЕРСИТЕТ </a:t>
            </a:r>
            <a:br>
              <a:rPr lang="ru-RU" sz="2400" b="1" dirty="0">
                <a:solidFill>
                  <a:srgbClr val="3656A3"/>
                </a:solidFill>
              </a:rPr>
            </a:br>
            <a:r>
              <a:rPr lang="ru-RU" sz="2400" b="1" dirty="0">
                <a:solidFill>
                  <a:srgbClr val="3656A3"/>
                </a:solidFill>
              </a:rPr>
              <a:t>ІМЕНІ СЕМЕНА КУЗНЕЦЯ</a:t>
            </a:r>
          </a:p>
        </p:txBody>
      </p:sp>
      <p:pic>
        <p:nvPicPr>
          <p:cNvPr id="13313" name="Picture 1" descr="C:\Documents and Settings\admin\Мои документы\Downloads\IMG_3946.JPG"/>
          <p:cNvPicPr>
            <a:picLocks noChangeAspect="1" noChangeArrowheads="1"/>
          </p:cNvPicPr>
          <p:nvPr/>
        </p:nvPicPr>
        <p:blipFill>
          <a:blip r:embed="rId4" cstate="print"/>
          <a:srcRect/>
          <a:stretch>
            <a:fillRect/>
          </a:stretch>
        </p:blipFill>
        <p:spPr bwMode="auto">
          <a:xfrm>
            <a:off x="7561613" y="4097578"/>
            <a:ext cx="1428760" cy="850436"/>
          </a:xfrm>
          <a:prstGeom prst="rect">
            <a:avLst/>
          </a:prstGeom>
          <a:noFill/>
          <a:ln w="41275">
            <a:solidFill>
              <a:schemeClr val="bg1"/>
            </a:solidFill>
          </a:ln>
        </p:spPr>
      </p:pic>
      <p:pic>
        <p:nvPicPr>
          <p:cNvPr id="13314" name="Picture 2" descr="C:\Documents and Settings\admin\Мои документы\Downloads\IMG_7791.JPG"/>
          <p:cNvPicPr>
            <a:picLocks noChangeAspect="1" noChangeArrowheads="1"/>
          </p:cNvPicPr>
          <p:nvPr/>
        </p:nvPicPr>
        <p:blipFill>
          <a:blip r:embed="rId5" cstate="print"/>
          <a:srcRect/>
          <a:stretch>
            <a:fillRect/>
          </a:stretch>
        </p:blipFill>
        <p:spPr bwMode="auto">
          <a:xfrm>
            <a:off x="7572396" y="2179118"/>
            <a:ext cx="1440000" cy="896688"/>
          </a:xfrm>
          <a:prstGeom prst="rect">
            <a:avLst/>
          </a:prstGeom>
          <a:noFill/>
          <a:ln w="41275">
            <a:solidFill>
              <a:schemeClr val="bg1"/>
            </a:solidFill>
          </a:ln>
        </p:spPr>
      </p:pic>
      <p:pic>
        <p:nvPicPr>
          <p:cNvPr id="13315" name="Picture 3" descr="C:\Documents and Settings\admin\Мои документы\Downloads\IMG_9784.JPG"/>
          <p:cNvPicPr>
            <a:picLocks noChangeAspect="1" noChangeArrowheads="1"/>
          </p:cNvPicPr>
          <p:nvPr/>
        </p:nvPicPr>
        <p:blipFill>
          <a:blip r:embed="rId6" cstate="print"/>
          <a:srcRect/>
          <a:stretch>
            <a:fillRect/>
          </a:stretch>
        </p:blipFill>
        <p:spPr bwMode="auto">
          <a:xfrm>
            <a:off x="7572396" y="1228230"/>
            <a:ext cx="1428760" cy="911472"/>
          </a:xfrm>
          <a:prstGeom prst="rect">
            <a:avLst/>
          </a:prstGeom>
          <a:noFill/>
          <a:ln w="41275">
            <a:solidFill>
              <a:schemeClr val="bg1"/>
            </a:solidFill>
          </a:ln>
        </p:spPr>
      </p:pic>
      <p:pic>
        <p:nvPicPr>
          <p:cNvPr id="13316" name="Picture 4" descr="C:\Documents and Settings\admin\Мои документы\Downloads\ХНЕУ ім. С. Кузнеця зверху.jpg"/>
          <p:cNvPicPr>
            <a:picLocks noChangeAspect="1" noChangeArrowheads="1"/>
          </p:cNvPicPr>
          <p:nvPr/>
        </p:nvPicPr>
        <p:blipFill>
          <a:blip r:embed="rId7" cstate="print"/>
          <a:srcRect l="9925" r="7353"/>
          <a:stretch>
            <a:fillRect/>
          </a:stretch>
        </p:blipFill>
        <p:spPr bwMode="auto">
          <a:xfrm>
            <a:off x="7572396" y="3147814"/>
            <a:ext cx="1451680" cy="916928"/>
          </a:xfrm>
          <a:prstGeom prst="rect">
            <a:avLst/>
          </a:prstGeom>
          <a:noFill/>
          <a:ln w="41275">
            <a:solidFill>
              <a:schemeClr val="bg1"/>
            </a:solidFill>
          </a:ln>
        </p:spPr>
      </p:pic>
      <p:pic>
        <p:nvPicPr>
          <p:cNvPr id="13317" name="Picture 5" descr="C:\Documents and Settings\admin\Мои документы\Downloads\IMG_9700.jpg"/>
          <p:cNvPicPr>
            <a:picLocks noChangeAspect="1" noChangeArrowheads="1"/>
          </p:cNvPicPr>
          <p:nvPr/>
        </p:nvPicPr>
        <p:blipFill>
          <a:blip r:embed="rId8" cstate="print"/>
          <a:srcRect l="7844" r="5869"/>
          <a:stretch>
            <a:fillRect/>
          </a:stretch>
        </p:blipFill>
        <p:spPr bwMode="auto">
          <a:xfrm>
            <a:off x="7572396" y="111020"/>
            <a:ext cx="1428760" cy="1020522"/>
          </a:xfrm>
          <a:prstGeom prst="rect">
            <a:avLst/>
          </a:prstGeom>
          <a:noFill/>
          <a:ln w="41275">
            <a:solidFill>
              <a:schemeClr val="bg1"/>
            </a:solidFill>
          </a:ln>
        </p:spPr>
      </p:pic>
      <p:sp>
        <p:nvSpPr>
          <p:cNvPr id="8" name="Прямоугольник 7"/>
          <p:cNvSpPr/>
          <p:nvPr/>
        </p:nvSpPr>
        <p:spPr>
          <a:xfrm>
            <a:off x="7561612" y="102431"/>
            <a:ext cx="1439543" cy="4845583"/>
          </a:xfrm>
          <a:prstGeom prst="rect">
            <a:avLst/>
          </a:prstGeom>
          <a:solidFill>
            <a:schemeClr val="bg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5736" y="214296"/>
            <a:ext cx="6948264" cy="857250"/>
          </a:xfrm>
        </p:spPr>
        <p:txBody>
          <a:bodyPr>
            <a:normAutofit/>
          </a:bodyPr>
          <a:lstStyle/>
          <a:p>
            <a:r>
              <a:rPr lang="uk-UA" sz="2400" b="1" dirty="0">
                <a:solidFill>
                  <a:srgbClr val="1F497D"/>
                </a:solidFill>
              </a:rPr>
              <a:t>Міжнародна науково-освітня </a:t>
            </a:r>
            <a:br>
              <a:rPr lang="uk-UA" sz="2400" b="1" dirty="0">
                <a:solidFill>
                  <a:srgbClr val="1F497D"/>
                </a:solidFill>
              </a:rPr>
            </a:br>
            <a:r>
              <a:rPr lang="uk-UA" sz="2400" b="1" dirty="0">
                <a:solidFill>
                  <a:srgbClr val="1F497D"/>
                </a:solidFill>
              </a:rPr>
              <a:t>діяльність</a:t>
            </a:r>
            <a:r>
              <a:rPr lang="en-US" sz="2400" b="1" dirty="0">
                <a:solidFill>
                  <a:srgbClr val="1F497D"/>
                </a:solidFill>
              </a:rPr>
              <a:t> (2018-2021)</a:t>
            </a:r>
            <a:endParaRPr lang="ru-RU" sz="2400" b="1" dirty="0">
              <a:solidFill>
                <a:srgbClr val="1F497D"/>
              </a:solidFill>
            </a:endParaRPr>
          </a:p>
        </p:txBody>
      </p:sp>
      <p:pic>
        <p:nvPicPr>
          <p:cNvPr id="3" name="Picture 2" descr="C:\Users\Admin\Desktop\инфографика.jpg"/>
          <p:cNvPicPr>
            <a:picLocks noChangeAspect="1" noChangeArrowheads="1"/>
          </p:cNvPicPr>
          <p:nvPr/>
        </p:nvPicPr>
        <p:blipFill>
          <a:blip r:embed="rId4" cstate="print"/>
          <a:srcRect/>
          <a:stretch>
            <a:fillRect/>
          </a:stretch>
        </p:blipFill>
        <p:spPr bwMode="auto">
          <a:xfrm>
            <a:off x="1475656" y="1563638"/>
            <a:ext cx="6140216" cy="3579862"/>
          </a:xfrm>
          <a:prstGeom prst="rect">
            <a:avLst/>
          </a:prstGeom>
          <a:noFill/>
        </p:spPr>
      </p:pic>
    </p:spTree>
    <p:extLst>
      <p:ext uri="{BB962C8B-B14F-4D97-AF65-F5344CB8AC3E}">
        <p14:creationId xmlns:p14="http://schemas.microsoft.com/office/powerpoint/2010/main" val="1964512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771800" y="339502"/>
            <a:ext cx="4080220" cy="523220"/>
          </a:xfrm>
          <a:prstGeom prst="rect">
            <a:avLst/>
          </a:prstGeom>
          <a:noFill/>
        </p:spPr>
        <p:txBody>
          <a:bodyPr wrap="none" rtlCol="0">
            <a:spAutoFit/>
          </a:bodyPr>
          <a:lstStyle/>
          <a:p>
            <a:r>
              <a:rPr lang="uk-UA" sz="2800" b="1" dirty="0">
                <a:solidFill>
                  <a:srgbClr val="3656A3"/>
                </a:solidFill>
                <a:latin typeface="+mj-lt"/>
                <a:cs typeface="Times New Roman" pitchFamily="18" charset="0"/>
              </a:rPr>
              <a:t>Інформаційний центр ЄС</a:t>
            </a:r>
            <a:endParaRPr lang="en-US" sz="2800" b="1" dirty="0">
              <a:solidFill>
                <a:srgbClr val="3656A3"/>
              </a:solidFill>
              <a:latin typeface="+mj-lt"/>
              <a:cs typeface="Times New Roman" pitchFamily="18" charset="0"/>
            </a:endParaRPr>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46850"/>
          <a:stretch/>
        </p:blipFill>
        <p:spPr>
          <a:xfrm>
            <a:off x="0" y="1624853"/>
            <a:ext cx="4860032" cy="3518647"/>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619490"/>
            <a:ext cx="4450470" cy="3524010"/>
          </a:xfrm>
          <a:prstGeom prst="rect">
            <a:avLst/>
          </a:prstGeom>
        </p:spPr>
      </p:pic>
    </p:spTree>
    <p:extLst>
      <p:ext uri="{BB962C8B-B14F-4D97-AF65-F5344CB8AC3E}">
        <p14:creationId xmlns:p14="http://schemas.microsoft.com/office/powerpoint/2010/main" val="1086039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844008" y="202713"/>
            <a:ext cx="7272808" cy="830997"/>
          </a:xfrm>
          <a:prstGeom prst="rect">
            <a:avLst/>
          </a:prstGeom>
        </p:spPr>
        <p:txBody>
          <a:bodyPr wrap="square">
            <a:spAutoFit/>
          </a:bodyPr>
          <a:lstStyle/>
          <a:p>
            <a:pPr algn="ctr"/>
            <a:r>
              <a:rPr lang="uk-UA" sz="2400" b="1" dirty="0">
                <a:solidFill>
                  <a:srgbClr val="1F497D"/>
                </a:solidFill>
                <a:latin typeface="+mj-lt"/>
              </a:rPr>
              <a:t>Інформаційний центр - Асоціація європейських прикордонних регіонів </a:t>
            </a:r>
            <a:r>
              <a:rPr lang="en-US" sz="2400" b="1" dirty="0">
                <a:solidFill>
                  <a:srgbClr val="1F497D"/>
                </a:solidFill>
                <a:latin typeface="+mj-lt"/>
                <a:cs typeface="Times New Roman" pitchFamily="18" charset="0"/>
              </a:rPr>
              <a:t>(AEBR)</a:t>
            </a: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36000"/>
          <a:stretch/>
        </p:blipFill>
        <p:spPr>
          <a:xfrm>
            <a:off x="9135" y="1419622"/>
            <a:ext cx="7433161" cy="3610438"/>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73347" r="7528" b="78163"/>
          <a:stretch/>
        </p:blipFill>
        <p:spPr>
          <a:xfrm>
            <a:off x="7643872" y="3892981"/>
            <a:ext cx="1296144" cy="1123206"/>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51973" r="31027" b="78163"/>
          <a:stretch/>
        </p:blipFill>
        <p:spPr>
          <a:xfrm>
            <a:off x="7653088" y="3068528"/>
            <a:ext cx="1152128" cy="1123206"/>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36974" r="48151" b="78163"/>
          <a:stretch/>
        </p:blipFill>
        <p:spPr>
          <a:xfrm>
            <a:off x="7689092" y="2244075"/>
            <a:ext cx="1008112" cy="1123206"/>
          </a:xfrm>
          <a:prstGeom prst="rect">
            <a:avLst/>
          </a:prstGeom>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18788" r="63149" b="78163"/>
          <a:stretch/>
        </p:blipFill>
        <p:spPr>
          <a:xfrm>
            <a:off x="7581080" y="1419622"/>
            <a:ext cx="1224136" cy="1123206"/>
          </a:xfrm>
          <a:prstGeom prst="rect">
            <a:avLst/>
          </a:prstGeom>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l="21611" t="1495" r="5900" b="7055"/>
          <a:stretch/>
        </p:blipFill>
        <p:spPr>
          <a:xfrm>
            <a:off x="4355976" y="3259054"/>
            <a:ext cx="2681556" cy="1747887"/>
          </a:xfrm>
          <a:prstGeom prst="rect">
            <a:avLst/>
          </a:prstGeom>
        </p:spPr>
      </p:pic>
    </p:spTree>
    <p:extLst>
      <p:ext uri="{BB962C8B-B14F-4D97-AF65-F5344CB8AC3E}">
        <p14:creationId xmlns:p14="http://schemas.microsoft.com/office/powerpoint/2010/main" val="772114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96095"/>
            <a:ext cx="8229600" cy="857250"/>
          </a:xfrm>
        </p:spPr>
        <p:txBody>
          <a:bodyPr>
            <a:noAutofit/>
          </a:bodyPr>
          <a:lstStyle/>
          <a:p>
            <a:pPr marL="342900" indent="-342900"/>
            <a:r>
              <a:rPr lang="uk-UA" sz="2800" b="1" dirty="0">
                <a:solidFill>
                  <a:srgbClr val="1F497D"/>
                </a:solidFill>
              </a:rPr>
              <a:t>Центр університетської діяльності</a:t>
            </a:r>
            <a:endParaRPr lang="en-US" sz="2800" b="1" dirty="0">
              <a:solidFill>
                <a:srgbClr val="1F497D"/>
              </a:solidFill>
              <a:latin typeface="Times New Roman" pitchFamily="18" charset="0"/>
              <a:cs typeface="Times New Roman" pitchFamily="18" charset="0"/>
            </a:endParaRPr>
          </a:p>
        </p:txBody>
      </p:sp>
      <p:sp>
        <p:nvSpPr>
          <p:cNvPr id="3" name="AutoShape 2" descr="https://www.hneu.edu.ua/wp-content/uploads/2018/12/IMG_20181213_175547_14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https://www.hneu.edu.ua/wp-content/uploads/2018/12/IMG_20181213_175547_149.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 name="Picture 1"/>
          <p:cNvPicPr>
            <a:picLocks noChangeAspect="1" noChangeArrowheads="1"/>
          </p:cNvPicPr>
          <p:nvPr/>
        </p:nvPicPr>
        <p:blipFill>
          <a:blip r:embed="rId3" cstate="print"/>
          <a:srcRect/>
          <a:stretch>
            <a:fillRect/>
          </a:stretch>
        </p:blipFill>
        <p:spPr bwMode="auto">
          <a:xfrm>
            <a:off x="285720" y="1785932"/>
            <a:ext cx="4473285" cy="2714644"/>
          </a:xfrm>
          <a:prstGeom prst="rect">
            <a:avLst/>
          </a:prstGeom>
          <a:noFill/>
          <a:ln w="9525" cap="flat">
            <a:noFill/>
            <a:round/>
            <a:headEnd/>
            <a:tailEnd/>
          </a:ln>
          <a:effectLst/>
        </p:spPr>
      </p:pic>
      <p:pic>
        <p:nvPicPr>
          <p:cNvPr id="10" name="Picture 2"/>
          <p:cNvPicPr>
            <a:picLocks noChangeAspect="1" noChangeArrowheads="1"/>
          </p:cNvPicPr>
          <p:nvPr/>
        </p:nvPicPr>
        <p:blipFill>
          <a:blip r:embed="rId4" cstate="print"/>
          <a:srcRect t="9073" b="27419"/>
          <a:stretch>
            <a:fillRect/>
          </a:stretch>
        </p:blipFill>
        <p:spPr bwMode="auto">
          <a:xfrm>
            <a:off x="5000628" y="1428742"/>
            <a:ext cx="3857652" cy="1500198"/>
          </a:xfrm>
          <a:prstGeom prst="rect">
            <a:avLst/>
          </a:prstGeom>
          <a:noFill/>
          <a:ln w="9525" cap="flat">
            <a:noFill/>
            <a:round/>
            <a:headEnd/>
            <a:tailEnd/>
          </a:ln>
          <a:effectLst/>
        </p:spPr>
      </p:pic>
      <p:pic>
        <p:nvPicPr>
          <p:cNvPr id="11" name="Picture 3"/>
          <p:cNvPicPr>
            <a:picLocks noChangeAspect="1" noChangeArrowheads="1"/>
          </p:cNvPicPr>
          <p:nvPr/>
        </p:nvPicPr>
        <p:blipFill>
          <a:blip r:embed="rId5" cstate="print"/>
          <a:srcRect t="3024" b="12298"/>
          <a:stretch>
            <a:fillRect/>
          </a:stretch>
        </p:blipFill>
        <p:spPr bwMode="auto">
          <a:xfrm>
            <a:off x="5000628" y="2928940"/>
            <a:ext cx="3836988" cy="2000264"/>
          </a:xfrm>
          <a:prstGeom prst="rect">
            <a:avLst/>
          </a:prstGeom>
          <a:noFill/>
          <a:ln w="9525" cap="flat">
            <a:noFill/>
            <a:round/>
            <a:headEnd/>
            <a:tailEnd/>
          </a:ln>
          <a:effectLst/>
        </p:spPr>
      </p:pic>
    </p:spTree>
    <p:extLst>
      <p:ext uri="{BB962C8B-B14F-4D97-AF65-F5344CB8AC3E}">
        <p14:creationId xmlns:p14="http://schemas.microsoft.com/office/powerpoint/2010/main" val="3966280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357172"/>
            <a:ext cx="8229600" cy="857250"/>
          </a:xfrm>
        </p:spPr>
        <p:txBody>
          <a:bodyPr>
            <a:noAutofit/>
          </a:bodyPr>
          <a:lstStyle/>
          <a:p>
            <a:pPr marL="342900" indent="-342900"/>
            <a:r>
              <a:rPr lang="uk-UA" sz="2800" b="1" dirty="0">
                <a:solidFill>
                  <a:srgbClr val="1F497D"/>
                </a:solidFill>
              </a:rPr>
              <a:t>Австрійський центр </a:t>
            </a:r>
            <a:br>
              <a:rPr lang="uk-UA" sz="2800" b="1" dirty="0">
                <a:solidFill>
                  <a:srgbClr val="1F497D"/>
                </a:solidFill>
              </a:rPr>
            </a:br>
            <a:r>
              <a:rPr lang="uk-UA" sz="2800" b="1" dirty="0">
                <a:solidFill>
                  <a:srgbClr val="1F497D"/>
                </a:solidFill>
              </a:rPr>
              <a:t>та студентський коворкінг</a:t>
            </a:r>
            <a:endParaRPr lang="en-US" sz="2800" b="1" dirty="0">
              <a:solidFill>
                <a:srgbClr val="1F497D"/>
              </a:solidFill>
              <a:latin typeface="Times New Roman" pitchFamily="18" charset="0"/>
              <a:cs typeface="Times New Roman" pitchFamily="18" charset="0"/>
            </a:endParaRPr>
          </a:p>
        </p:txBody>
      </p:sp>
      <p:sp>
        <p:nvSpPr>
          <p:cNvPr id="3" name="AutoShape 2" descr="https://www.hneu.edu.ua/wp-content/uploads/2018/12/IMG_20181213_175547_14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https://www.hneu.edu.ua/wp-content/uploads/2018/12/IMG_20181213_175547_149.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Picture 3" descr="C:\Users\Lena\Desktop\Новость\20181213-IMG_02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282" y="1571618"/>
            <a:ext cx="2609588" cy="1643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6" descr="C:\Users\Lena\Desktop\Новость\20181213-IMG_0161.jpg"/>
          <p:cNvPicPr>
            <a:picLocks noChangeAspect="1" noChangeArrowheads="1"/>
          </p:cNvPicPr>
          <p:nvPr/>
        </p:nvPicPr>
        <p:blipFill>
          <a:blip r:embed="rId4" cstate="print">
            <a:extLst>
              <a:ext uri="{28A0092B-C50C-407E-A947-70E740481C1C}">
                <a14:useLocalDpi xmlns:a14="http://schemas.microsoft.com/office/drawing/2010/main" val="0"/>
              </a:ext>
            </a:extLst>
          </a:blip>
          <a:srcRect b="6818"/>
          <a:stretch>
            <a:fillRect/>
          </a:stretch>
        </p:blipFill>
        <p:spPr bwMode="auto">
          <a:xfrm>
            <a:off x="214282" y="3214692"/>
            <a:ext cx="2534429" cy="15716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8992" y="3571882"/>
            <a:ext cx="2216035" cy="114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8" name="Picture 2" descr="https://lh3.googleusercontent.com/pyEDHw7cjOL9_bJIvqbz9Tuez3k2F2kWgP1asB7a5NCB1McjuvTIwTz2IpyLa4cMT0U0QOGc1MyL_anrw-wspXiAzgxGoi_tynSfdEfFOJFcNzbyO5VV3yDXSfud4Lt4pYF0V_ozEi8oIbBygborOVaB-d7JgJlydJHNejbP2fI4sAvsmiflJhsaC7slmiiv0_dHr6f7poyMx4uO3JSpIUBiRKXVYiFLewQhz6P2aAnfzSDI7yZopqjNW-uR5SR9tSAXCNwW2gUaDK9SLANicODOLkJ2Eb3jy0ypAJBsND2BWBuw-oCBX8UtJP7Ju1GbNjIYcRe1UG8w1epsro1mVMT13mS6Ai7eTAsWJUnJ2c_8dO6GVhDAnQD05T_qsFXXZE1leqtGtchdHTUtCaNmEdhOQtNyf6_NbO-WzgAftDeQRRxDVTQrBthS4vzSptTzlgkRbR2bT099e3fu_it-WJXqZHmFw74ztyr0wU0vDq1c-nS1vG-ARbXMufk1ziWftW6PWefyjy8g-v12Cc_dsAflK_0KcERa9-TKD2toPCJW0m4fc6DV6DpMAJHsJq0_Ky9Tqxd6kOgxjsL6vsm2B0wfPIF6hm4do6Yqm1wT5k0bzXkfY08JlSUFD2-ccsoStJ-bvPMATBEhcPSq6s2lJd1ckKBpQYN548FsgoAUa2kQ1dqfidrKKoCTR1mQAdKGyCZD33RHZwJ8BbxcAdPcHF_-83MRwhl9Dk2JwmfwogNPVoSZ=w870-h576-no"/>
          <p:cNvPicPr>
            <a:picLocks noChangeAspect="1" noChangeArrowheads="1"/>
          </p:cNvPicPr>
          <p:nvPr/>
        </p:nvPicPr>
        <p:blipFill>
          <a:blip r:embed="rId6" cstate="print"/>
          <a:srcRect/>
          <a:stretch>
            <a:fillRect/>
          </a:stretch>
        </p:blipFill>
        <p:spPr bwMode="auto">
          <a:xfrm>
            <a:off x="3357554" y="1714494"/>
            <a:ext cx="2357454" cy="1560797"/>
          </a:xfrm>
          <a:prstGeom prst="rect">
            <a:avLst/>
          </a:prstGeom>
          <a:noFill/>
        </p:spPr>
      </p:pic>
      <p:pic>
        <p:nvPicPr>
          <p:cNvPr id="29700" name="Picture 4" descr="https://lh3.googleusercontent.com/U-K5oheJUzsKS3LJpk_vfzyrpL3Ff63ltt84bz_QgWcMiGH6cPmSA-Yreb2fa1paWZecY8ZJL_hFMS1JkuvHhKfllAZtmfmNJLK0i5X1s5XN4Lwic0L_0yEPr8tsfLrjqiaPwfaeTKykeJPXetMsypQ0KEYVu6Uf9rbzKlOC11bAsavTlRlMXL65iqg0Z9pXfNknVCu1DMQp_NzcLoI-8hZSc1kyb0re8M3ph-lGhM-4jtpelX-U8s3TGE5v3Sfk0OU4aPSSIQ950fiJLIlyaaXwMdz4eI11DndI6jgoF9oXtq2IT0q9YyfMoT9ZYFEOrpNVBHaauOVfPOLULhpNf-diZS_kD_iAMroZWkhMeblmxk9tuG7IFGCpvjYYmKfj7daUtlwWQAfuwQ6fgpqlU8rce9gRiOVrwfRsyieK--2L3LqKbMI5kWiDBT_b3-X37_hKBYgN8Bskfo6RVuDP1qSrPgXF3Ses4KNtmJaq2FT_eeCImI5YJDxXxFM5nIi-mS3IZxIqLn7bxWiM-axs9ka8pzp9g3I2C5J_UlBeNE-mf3w1MOMMH5rKl5uqz0YRczVYce6LtetztI5mmYMoP0L1p039eWj45G8dzAEPBVpfaKBXq6Dq7IF_X49R8iV5vFX0TbXK9-4AyLmHXyT4MUQO9egL8X3oVLnAzqR4SF9rQPM8ze_56VR_Z-xdDSZEmqu13ouMD4-PkaWfj1Rth3QaMd04jrYAj2AwjeUlMDvwo-WM=w870-h576-no"/>
          <p:cNvPicPr>
            <a:picLocks noChangeAspect="1" noChangeArrowheads="1"/>
          </p:cNvPicPr>
          <p:nvPr/>
        </p:nvPicPr>
        <p:blipFill>
          <a:blip r:embed="rId7" cstate="print"/>
          <a:srcRect/>
          <a:stretch>
            <a:fillRect/>
          </a:stretch>
        </p:blipFill>
        <p:spPr bwMode="auto">
          <a:xfrm>
            <a:off x="6072198" y="1643056"/>
            <a:ext cx="2481699" cy="1643056"/>
          </a:xfrm>
          <a:prstGeom prst="rect">
            <a:avLst/>
          </a:prstGeom>
          <a:noFill/>
        </p:spPr>
      </p:pic>
    </p:spTree>
    <p:extLst>
      <p:ext uri="{BB962C8B-B14F-4D97-AF65-F5344CB8AC3E}">
        <p14:creationId xmlns:p14="http://schemas.microsoft.com/office/powerpoint/2010/main" val="43413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705" y="213769"/>
            <a:ext cx="8229600" cy="857250"/>
          </a:xfrm>
        </p:spPr>
        <p:txBody>
          <a:bodyPr>
            <a:noAutofit/>
          </a:bodyPr>
          <a:lstStyle/>
          <a:p>
            <a:pPr marL="342900" indent="-342900"/>
            <a:r>
              <a:rPr lang="uk-UA" sz="2800" b="1" dirty="0">
                <a:solidFill>
                  <a:srgbClr val="1F497D"/>
                </a:solidFill>
              </a:rPr>
              <a:t>Українсько-марокканський центр</a:t>
            </a:r>
            <a:endParaRPr lang="en-US" sz="2800" b="1" dirty="0">
              <a:solidFill>
                <a:srgbClr val="1F497D"/>
              </a:solidFill>
              <a:latin typeface="Times New Roman" pitchFamily="18" charset="0"/>
              <a:cs typeface="Times New Roman" pitchFamily="18" charset="0"/>
            </a:endParaRPr>
          </a:p>
        </p:txBody>
      </p:sp>
      <p:sp>
        <p:nvSpPr>
          <p:cNvPr id="3" name="AutoShape 2" descr="https://www.hneu.edu.ua/wp-content/uploads/2018/12/IMG_20181213_175547_14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https://www.hneu.edu.ua/wp-content/uploads/2018/12/IMG_20181213_175547_149.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0178" name="Picture 2" descr="Ministre de lAmbassade du Maroc en Ukraine"/>
          <p:cNvPicPr>
            <a:picLocks noChangeAspect="1" noChangeArrowheads="1"/>
          </p:cNvPicPr>
          <p:nvPr/>
        </p:nvPicPr>
        <p:blipFill>
          <a:blip r:embed="rId3" cstate="print"/>
          <a:srcRect t="11111" r="6131"/>
          <a:stretch>
            <a:fillRect/>
          </a:stretch>
        </p:blipFill>
        <p:spPr bwMode="auto">
          <a:xfrm>
            <a:off x="4786314" y="1643055"/>
            <a:ext cx="3929090" cy="2465311"/>
          </a:xfrm>
          <a:prstGeom prst="rect">
            <a:avLst/>
          </a:prstGeom>
          <a:noFill/>
        </p:spPr>
      </p:pic>
      <p:pic>
        <p:nvPicPr>
          <p:cNvPr id="50180" name="Picture 4" descr="https://www.hneu.edu.ua/wp-content/uploads/2019/07/untitled-25-of-35-1024x681.jpg"/>
          <p:cNvPicPr>
            <a:picLocks noChangeAspect="1" noChangeArrowheads="1"/>
          </p:cNvPicPr>
          <p:nvPr/>
        </p:nvPicPr>
        <p:blipFill>
          <a:blip r:embed="rId4" cstate="print"/>
          <a:srcRect t="5062" b="6354"/>
          <a:stretch>
            <a:fillRect/>
          </a:stretch>
        </p:blipFill>
        <p:spPr bwMode="auto">
          <a:xfrm>
            <a:off x="214282" y="1643056"/>
            <a:ext cx="4244194" cy="2500330"/>
          </a:xfrm>
          <a:prstGeom prst="rect">
            <a:avLst/>
          </a:prstGeom>
          <a:noFill/>
        </p:spPr>
      </p:pic>
      <p:pic>
        <p:nvPicPr>
          <p:cNvPr id="8" name="Picture 3"/>
          <p:cNvPicPr>
            <a:picLocks noChangeAspect="1" noChangeArrowheads="1"/>
          </p:cNvPicPr>
          <p:nvPr/>
        </p:nvPicPr>
        <p:blipFill>
          <a:blip r:embed="rId5" cstate="print"/>
          <a:srcRect/>
          <a:stretch>
            <a:fillRect/>
          </a:stretch>
        </p:blipFill>
        <p:spPr bwMode="auto">
          <a:xfrm>
            <a:off x="3000364" y="3728674"/>
            <a:ext cx="3214710" cy="1414826"/>
          </a:xfrm>
          <a:prstGeom prst="rect">
            <a:avLst/>
          </a:prstGeom>
          <a:noFill/>
          <a:ln w="9525">
            <a:noFill/>
            <a:miter lim="800000"/>
            <a:headEnd/>
            <a:tailEnd/>
          </a:ln>
          <a:effectLst/>
        </p:spPr>
      </p:pic>
    </p:spTree>
    <p:extLst>
      <p:ext uri="{BB962C8B-B14F-4D97-AF65-F5344CB8AC3E}">
        <p14:creationId xmlns:p14="http://schemas.microsoft.com/office/powerpoint/2010/main" val="4178902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27537" y="267494"/>
            <a:ext cx="7249418" cy="857250"/>
          </a:xfrm>
        </p:spPr>
        <p:txBody>
          <a:bodyPr>
            <a:noAutofit/>
          </a:bodyPr>
          <a:lstStyle/>
          <a:p>
            <a:pPr marL="342900" indent="-342900"/>
            <a:r>
              <a:rPr lang="uk-UA" sz="2800" b="1" dirty="0">
                <a:solidFill>
                  <a:srgbClr val="1F497D"/>
                </a:solidFill>
              </a:rPr>
              <a:t>Центр українсько-польських </a:t>
            </a:r>
            <a:br>
              <a:rPr lang="uk-UA" sz="2800" b="1" dirty="0">
                <a:solidFill>
                  <a:srgbClr val="1F497D"/>
                </a:solidFill>
              </a:rPr>
            </a:br>
            <a:r>
              <a:rPr lang="uk-UA" sz="2800" b="1" dirty="0">
                <a:solidFill>
                  <a:srgbClr val="1F497D"/>
                </a:solidFill>
              </a:rPr>
              <a:t>академічних обмінів</a:t>
            </a:r>
            <a:endParaRPr lang="en-US" sz="2800" b="1" dirty="0">
              <a:solidFill>
                <a:srgbClr val="1F497D"/>
              </a:solidFill>
              <a:latin typeface="Times New Roman" pitchFamily="18" charset="0"/>
              <a:cs typeface="Times New Roman" pitchFamily="18" charset="0"/>
            </a:endParaRPr>
          </a:p>
        </p:txBody>
      </p:sp>
      <p:pic>
        <p:nvPicPr>
          <p:cNvPr id="3074" name="Picture 2" descr="Картинки по запросу украина польш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707654"/>
            <a:ext cx="4395688" cy="295232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734418"/>
            <a:ext cx="4122621"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3931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1" y="213769"/>
            <a:ext cx="7376633" cy="857250"/>
          </a:xfrm>
        </p:spPr>
        <p:txBody>
          <a:bodyPr>
            <a:normAutofit/>
          </a:bodyPr>
          <a:lstStyle/>
          <a:p>
            <a:pPr marL="342900" indent="-342900"/>
            <a:r>
              <a:rPr lang="uk-UA" sz="3200" b="1" dirty="0">
                <a:solidFill>
                  <a:srgbClr val="1F497D"/>
                </a:solidFill>
              </a:rPr>
              <a:t>Центр вивчення арабської мови</a:t>
            </a:r>
            <a:endParaRPr lang="en-US" sz="2800" b="1" dirty="0">
              <a:solidFill>
                <a:srgbClr val="1F497D"/>
              </a:solidFill>
            </a:endParaRPr>
          </a:p>
        </p:txBody>
      </p:sp>
      <p:sp>
        <p:nvSpPr>
          <p:cNvPr id="3" name="AutoShape 2" descr="https://www.hneu.edu.ua/wp-content/uploads/2018/12/IMG_20181213_175547_14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https://www.hneu.edu.ua/wp-content/uploads/2018/12/IMG_20181213_175547_149.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descr="C:\Documents and Settings\User\Рабочий стол\IMG_20181213_175547_149-1024x7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457" y="1706562"/>
            <a:ext cx="4343480" cy="30974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Documents and Settings\User\Рабочий стол\4-768x5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1851670"/>
            <a:ext cx="4212961" cy="2809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488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marL="342900" indent="-342900"/>
            <a:r>
              <a:rPr lang="en-US" sz="2400" b="1" dirty="0">
                <a:solidFill>
                  <a:srgbClr val="1F497D"/>
                </a:solidFill>
              </a:rPr>
              <a:t/>
            </a:r>
            <a:br>
              <a:rPr lang="en-US" sz="2400" b="1" dirty="0">
                <a:solidFill>
                  <a:srgbClr val="1F497D"/>
                </a:solidFill>
              </a:rPr>
            </a:br>
            <a:r>
              <a:rPr lang="en-US" sz="2800" b="1" dirty="0">
                <a:solidFill>
                  <a:srgbClr val="1F497D"/>
                </a:solidFill>
                <a:cs typeface="Times New Roman" pitchFamily="18" charset="0"/>
              </a:rPr>
              <a:t>Ukrainian-Bulgarian Center </a:t>
            </a:r>
            <a:br>
              <a:rPr lang="en-US" sz="2800" b="1" dirty="0">
                <a:solidFill>
                  <a:srgbClr val="1F497D"/>
                </a:solidFill>
                <a:cs typeface="Times New Roman" pitchFamily="18" charset="0"/>
              </a:rPr>
            </a:br>
            <a:r>
              <a:rPr lang="en-US" sz="2800" b="1" dirty="0">
                <a:solidFill>
                  <a:srgbClr val="1F497D"/>
                </a:solidFill>
                <a:cs typeface="Times New Roman" pitchFamily="18" charset="0"/>
              </a:rPr>
              <a:t>for Cooperation and Partnership</a:t>
            </a:r>
            <a:br>
              <a:rPr lang="en-US" sz="2800" b="1" dirty="0">
                <a:solidFill>
                  <a:srgbClr val="1F497D"/>
                </a:solidFill>
                <a:cs typeface="Times New Roman" pitchFamily="18" charset="0"/>
              </a:rPr>
            </a:br>
            <a:endParaRPr lang="en-US" sz="2800" b="1" dirty="0">
              <a:solidFill>
                <a:srgbClr val="1F497D"/>
              </a:solidFill>
              <a:cs typeface="Times New Roman" pitchFamily="18"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491630"/>
            <a:ext cx="4307957"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Documents and Settings\User\Рабочий стол\IMG_20190205_160227_100-768x5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203" y="1699660"/>
            <a:ext cx="4560487" cy="3040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35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8" y="214296"/>
            <a:ext cx="7380312" cy="857250"/>
          </a:xfrm>
        </p:spPr>
        <p:txBody>
          <a:bodyPr>
            <a:normAutofit/>
          </a:bodyPr>
          <a:lstStyle/>
          <a:p>
            <a:r>
              <a:rPr lang="ru-RU" sz="4000" b="1" dirty="0" err="1">
                <a:solidFill>
                  <a:srgbClr val="1F497D"/>
                </a:solidFill>
              </a:rPr>
              <a:t>Мовні</a:t>
            </a:r>
            <a:r>
              <a:rPr lang="ru-RU" sz="4000" b="1" dirty="0">
                <a:solidFill>
                  <a:srgbClr val="1F497D"/>
                </a:solidFill>
              </a:rPr>
              <a:t> </a:t>
            </a:r>
            <a:r>
              <a:rPr lang="ru-RU" sz="4000" b="1" dirty="0" err="1">
                <a:solidFill>
                  <a:srgbClr val="1F497D"/>
                </a:solidFill>
              </a:rPr>
              <a:t>курси</a:t>
            </a:r>
            <a:endParaRPr lang="ru-RU" sz="4000" b="1" dirty="0">
              <a:solidFill>
                <a:srgbClr val="1F497D"/>
              </a:solidFill>
            </a:endParaRPr>
          </a:p>
        </p:txBody>
      </p:sp>
      <p:sp>
        <p:nvSpPr>
          <p:cNvPr id="3" name="AutoShape 2" descr="Картинки по запросу флаг словакии"/>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Картинки по запросу флаг словакии"/>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3730" name="Picture 2"/>
          <p:cNvPicPr>
            <a:picLocks noChangeAspect="1" noChangeArrowheads="1"/>
          </p:cNvPicPr>
          <p:nvPr/>
        </p:nvPicPr>
        <p:blipFill>
          <a:blip r:embed="rId3" cstate="print"/>
          <a:srcRect/>
          <a:stretch>
            <a:fillRect/>
          </a:stretch>
        </p:blipFill>
        <p:spPr bwMode="auto">
          <a:xfrm>
            <a:off x="571472" y="1928808"/>
            <a:ext cx="4083050" cy="2711450"/>
          </a:xfrm>
          <a:prstGeom prst="rect">
            <a:avLst/>
          </a:prstGeom>
          <a:noFill/>
          <a:ln w="9525">
            <a:noFill/>
            <a:miter lim="800000"/>
            <a:headEnd/>
            <a:tailEnd/>
          </a:ln>
          <a:effectLst/>
        </p:spPr>
      </p:pic>
      <p:sp>
        <p:nvSpPr>
          <p:cNvPr id="8" name="Прямоугольник 7"/>
          <p:cNvSpPr/>
          <p:nvPr/>
        </p:nvSpPr>
        <p:spPr>
          <a:xfrm>
            <a:off x="4929190" y="1576373"/>
            <a:ext cx="2357454" cy="3108543"/>
          </a:xfrm>
          <a:prstGeom prst="rect">
            <a:avLst/>
          </a:prstGeom>
          <a:scene3d>
            <a:camera prst="orthographicFront"/>
            <a:lightRig rig="threePt" dir="t"/>
          </a:scene3d>
          <a:sp3d>
            <a:bevelT prst="relaxedInset"/>
          </a:sp3d>
        </p:spPr>
        <p:txBody>
          <a:bodyPr wrap="square">
            <a:spAutoFit/>
          </a:bodyPr>
          <a:lstStyle/>
          <a:p>
            <a:r>
              <a:rPr lang="uk-UA" sz="2800" dirty="0">
                <a:solidFill>
                  <a:srgbClr val="3656A3"/>
                </a:solidFill>
              </a:rPr>
              <a:t>Англійська Болгарська Німецька Французька Іспанська Польська Арабська</a:t>
            </a:r>
            <a:endParaRPr lang="ru-RU" sz="2800" b="1" dirty="0">
              <a:solidFill>
                <a:srgbClr val="3656A3"/>
              </a:solidFill>
            </a:endParaRPr>
          </a:p>
        </p:txBody>
      </p:sp>
    </p:spTree>
    <p:extLst>
      <p:ext uri="{BB962C8B-B14F-4D97-AF65-F5344CB8AC3E}">
        <p14:creationId xmlns:p14="http://schemas.microsoft.com/office/powerpoint/2010/main" val="2170998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51EE2D82-F20B-4226-B212-1C1893975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266" y="2067694"/>
            <a:ext cx="1396013" cy="1374276"/>
          </a:xfrm>
          <a:prstGeom prst="rect">
            <a:avLst/>
          </a:prstGeom>
        </p:spPr>
      </p:pic>
      <p:sp>
        <p:nvSpPr>
          <p:cNvPr id="4" name="Заголовок 1">
            <a:extLst>
              <a:ext uri="{FF2B5EF4-FFF2-40B4-BE49-F238E27FC236}">
                <a16:creationId xmlns:a16="http://schemas.microsoft.com/office/drawing/2014/main" xmlns="" id="{4D2E1B33-2A92-4BE5-BEF2-E9BCDEC22E64}"/>
              </a:ext>
            </a:extLst>
          </p:cNvPr>
          <p:cNvSpPr txBox="1">
            <a:spLocks/>
          </p:cNvSpPr>
          <p:nvPr/>
        </p:nvSpPr>
        <p:spPr>
          <a:xfrm>
            <a:off x="256266" y="339502"/>
            <a:ext cx="5214942" cy="8658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uk-UA" sz="2400" b="1" dirty="0">
                <a:solidFill>
                  <a:srgbClr val="3656A3"/>
                </a:solidFill>
              </a:rPr>
              <a:t>УНІВЕРСИТЕТ</a:t>
            </a:r>
          </a:p>
          <a:p>
            <a:pPr algn="l"/>
            <a:r>
              <a:rPr lang="uk-UA" sz="2400" b="1" dirty="0">
                <a:solidFill>
                  <a:srgbClr val="3656A3"/>
                </a:solidFill>
              </a:rPr>
              <a:t>СЬОГОДНІ</a:t>
            </a:r>
            <a:endParaRPr lang="ru-RU" sz="2400" b="1" dirty="0">
              <a:solidFill>
                <a:srgbClr val="3656A3"/>
              </a:solidFill>
            </a:endParaRPr>
          </a:p>
        </p:txBody>
      </p:sp>
      <p:pic>
        <p:nvPicPr>
          <p:cNvPr id="6" name="Рисунок 5">
            <a:extLst>
              <a:ext uri="{FF2B5EF4-FFF2-40B4-BE49-F238E27FC236}">
                <a16:creationId xmlns:a16="http://schemas.microsoft.com/office/drawing/2014/main" xmlns="" id="{50E6F039-103E-4E9A-AC39-8ADCE042E7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088" y="598050"/>
            <a:ext cx="3236262" cy="696991"/>
          </a:xfrm>
          <a:prstGeom prst="rect">
            <a:avLst/>
          </a:prstGeom>
        </p:spPr>
      </p:pic>
      <p:sp>
        <p:nvSpPr>
          <p:cNvPr id="15" name="TextBox 14">
            <a:extLst>
              <a:ext uri="{FF2B5EF4-FFF2-40B4-BE49-F238E27FC236}">
                <a16:creationId xmlns:a16="http://schemas.microsoft.com/office/drawing/2014/main" xmlns="" id="{FC48B2DE-3E05-45D2-9993-0F7C04504C99}"/>
              </a:ext>
            </a:extLst>
          </p:cNvPr>
          <p:cNvSpPr txBox="1"/>
          <p:nvPr/>
        </p:nvSpPr>
        <p:spPr>
          <a:xfrm flipH="1">
            <a:off x="5723235" y="709116"/>
            <a:ext cx="2088233" cy="400110"/>
          </a:xfrm>
          <a:prstGeom prst="rect">
            <a:avLst/>
          </a:prstGeom>
          <a:noFill/>
        </p:spPr>
        <p:txBody>
          <a:bodyPr wrap="square" rtlCol="0">
            <a:spAutoFit/>
          </a:bodyPr>
          <a:lstStyle/>
          <a:p>
            <a:r>
              <a:rPr lang="ru-RU" sz="2000" b="1" dirty="0">
                <a:solidFill>
                  <a:schemeClr val="bg1"/>
                </a:solidFill>
              </a:rPr>
              <a:t>• 7 факультет</a:t>
            </a:r>
            <a:r>
              <a:rPr lang="uk-UA" sz="2000" b="1" dirty="0" err="1">
                <a:solidFill>
                  <a:schemeClr val="bg1"/>
                </a:solidFill>
              </a:rPr>
              <a:t>ів</a:t>
            </a:r>
            <a:endParaRPr lang="ru-RU" sz="2000" b="1" dirty="0">
              <a:solidFill>
                <a:schemeClr val="bg1"/>
              </a:solidFill>
            </a:endParaRPr>
          </a:p>
        </p:txBody>
      </p:sp>
      <p:pic>
        <p:nvPicPr>
          <p:cNvPr id="25" name="Рисунок 24">
            <a:extLst>
              <a:ext uri="{FF2B5EF4-FFF2-40B4-BE49-F238E27FC236}">
                <a16:creationId xmlns:a16="http://schemas.microsoft.com/office/drawing/2014/main" xmlns="" id="{91133E24-9352-4FA5-ADB4-9E36DD3AED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8186" y="1333795"/>
            <a:ext cx="3236262" cy="696991"/>
          </a:xfrm>
          <a:prstGeom prst="rect">
            <a:avLst/>
          </a:prstGeom>
        </p:spPr>
      </p:pic>
      <p:pic>
        <p:nvPicPr>
          <p:cNvPr id="28" name="Рисунок 27">
            <a:extLst>
              <a:ext uri="{FF2B5EF4-FFF2-40B4-BE49-F238E27FC236}">
                <a16:creationId xmlns:a16="http://schemas.microsoft.com/office/drawing/2014/main" xmlns="" id="{08541DAB-A233-4B91-ABBC-AA9EA88F99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088" y="2067694"/>
            <a:ext cx="3236262" cy="696991"/>
          </a:xfrm>
          <a:prstGeom prst="rect">
            <a:avLst/>
          </a:prstGeom>
        </p:spPr>
      </p:pic>
      <p:pic>
        <p:nvPicPr>
          <p:cNvPr id="31" name="Рисунок 30">
            <a:extLst>
              <a:ext uri="{FF2B5EF4-FFF2-40B4-BE49-F238E27FC236}">
                <a16:creationId xmlns:a16="http://schemas.microsoft.com/office/drawing/2014/main" xmlns="" id="{5C053F71-00BF-4F84-AF5D-69E072CA1C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088" y="2760000"/>
            <a:ext cx="3236262" cy="696991"/>
          </a:xfrm>
          <a:prstGeom prst="rect">
            <a:avLst/>
          </a:prstGeom>
        </p:spPr>
      </p:pic>
      <p:pic>
        <p:nvPicPr>
          <p:cNvPr id="34" name="Рисунок 33">
            <a:extLst>
              <a:ext uri="{FF2B5EF4-FFF2-40B4-BE49-F238E27FC236}">
                <a16:creationId xmlns:a16="http://schemas.microsoft.com/office/drawing/2014/main" xmlns="" id="{2053A4E6-8F35-4E05-AEB8-DAEA9499B0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088" y="3452306"/>
            <a:ext cx="3236262" cy="696991"/>
          </a:xfrm>
          <a:prstGeom prst="rect">
            <a:avLst/>
          </a:prstGeom>
        </p:spPr>
      </p:pic>
      <p:sp>
        <p:nvSpPr>
          <p:cNvPr id="39" name="TextBox 38">
            <a:extLst>
              <a:ext uri="{FF2B5EF4-FFF2-40B4-BE49-F238E27FC236}">
                <a16:creationId xmlns:a16="http://schemas.microsoft.com/office/drawing/2014/main" xmlns="" id="{95820A92-CB1E-45A6-B1BE-119E0AE098F4}"/>
              </a:ext>
            </a:extLst>
          </p:cNvPr>
          <p:cNvSpPr txBox="1"/>
          <p:nvPr/>
        </p:nvSpPr>
        <p:spPr>
          <a:xfrm flipH="1">
            <a:off x="5723234" y="1438796"/>
            <a:ext cx="2088233" cy="400110"/>
          </a:xfrm>
          <a:prstGeom prst="rect">
            <a:avLst/>
          </a:prstGeom>
          <a:noFill/>
        </p:spPr>
        <p:txBody>
          <a:bodyPr wrap="square" rtlCol="0">
            <a:spAutoFit/>
          </a:bodyPr>
          <a:lstStyle/>
          <a:p>
            <a:r>
              <a:rPr lang="ru-RU" sz="2000" b="1" dirty="0">
                <a:solidFill>
                  <a:schemeClr val="bg1"/>
                </a:solidFill>
              </a:rPr>
              <a:t>• 29 </a:t>
            </a:r>
            <a:r>
              <a:rPr lang="uk-UA" sz="2000" b="1" dirty="0">
                <a:solidFill>
                  <a:schemeClr val="bg1"/>
                </a:solidFill>
              </a:rPr>
              <a:t>кафедр</a:t>
            </a:r>
            <a:endParaRPr lang="ru-RU" sz="2000" b="1" dirty="0">
              <a:solidFill>
                <a:schemeClr val="bg1"/>
              </a:solidFill>
            </a:endParaRPr>
          </a:p>
        </p:txBody>
      </p:sp>
      <p:sp>
        <p:nvSpPr>
          <p:cNvPr id="40" name="TextBox 39">
            <a:extLst>
              <a:ext uri="{FF2B5EF4-FFF2-40B4-BE49-F238E27FC236}">
                <a16:creationId xmlns:a16="http://schemas.microsoft.com/office/drawing/2014/main" xmlns="" id="{F33C9891-6152-4F09-A5CB-FC90AE5407AE}"/>
              </a:ext>
            </a:extLst>
          </p:cNvPr>
          <p:cNvSpPr txBox="1"/>
          <p:nvPr/>
        </p:nvSpPr>
        <p:spPr>
          <a:xfrm flipH="1">
            <a:off x="5723234" y="2859079"/>
            <a:ext cx="2088233" cy="400110"/>
          </a:xfrm>
          <a:prstGeom prst="rect">
            <a:avLst/>
          </a:prstGeom>
          <a:noFill/>
        </p:spPr>
        <p:txBody>
          <a:bodyPr wrap="square" rtlCol="0">
            <a:spAutoFit/>
          </a:bodyPr>
          <a:lstStyle/>
          <a:p>
            <a:r>
              <a:rPr lang="ru-RU" sz="2000" b="1" dirty="0">
                <a:solidFill>
                  <a:schemeClr val="bg1"/>
                </a:solidFill>
              </a:rPr>
              <a:t>• </a:t>
            </a:r>
            <a:r>
              <a:rPr lang="ru-RU" sz="2000" b="1" dirty="0" smtClean="0">
                <a:solidFill>
                  <a:schemeClr val="bg1"/>
                </a:solidFill>
              </a:rPr>
              <a:t>5655 </a:t>
            </a:r>
            <a:r>
              <a:rPr lang="uk-UA" sz="2000" b="1" dirty="0" smtClean="0">
                <a:solidFill>
                  <a:schemeClr val="bg1"/>
                </a:solidFill>
              </a:rPr>
              <a:t>студентів</a:t>
            </a:r>
            <a:endParaRPr lang="ru-RU" sz="2000" b="1" dirty="0">
              <a:solidFill>
                <a:schemeClr val="bg1"/>
              </a:solidFill>
            </a:endParaRPr>
          </a:p>
        </p:txBody>
      </p:sp>
      <p:sp>
        <p:nvSpPr>
          <p:cNvPr id="42" name="TextBox 41">
            <a:extLst>
              <a:ext uri="{FF2B5EF4-FFF2-40B4-BE49-F238E27FC236}">
                <a16:creationId xmlns:a16="http://schemas.microsoft.com/office/drawing/2014/main" xmlns="" id="{5D49CD26-D37D-41B3-9B9B-2B849FB36050}"/>
              </a:ext>
            </a:extLst>
          </p:cNvPr>
          <p:cNvSpPr txBox="1"/>
          <p:nvPr/>
        </p:nvSpPr>
        <p:spPr>
          <a:xfrm flipH="1">
            <a:off x="5723233" y="2171640"/>
            <a:ext cx="2286701" cy="400110"/>
          </a:xfrm>
          <a:prstGeom prst="rect">
            <a:avLst/>
          </a:prstGeom>
          <a:noFill/>
        </p:spPr>
        <p:txBody>
          <a:bodyPr wrap="square" rtlCol="0">
            <a:spAutoFit/>
          </a:bodyPr>
          <a:lstStyle/>
          <a:p>
            <a:r>
              <a:rPr lang="ru-RU" sz="2000" b="1" dirty="0">
                <a:solidFill>
                  <a:schemeClr val="bg1"/>
                </a:solidFill>
              </a:rPr>
              <a:t>• 21 </a:t>
            </a:r>
            <a:r>
              <a:rPr lang="uk-UA" sz="2000" b="1" dirty="0">
                <a:solidFill>
                  <a:schemeClr val="bg1"/>
                </a:solidFill>
              </a:rPr>
              <a:t>спеціальність</a:t>
            </a:r>
            <a:endParaRPr lang="ru-RU" sz="2000" b="1" dirty="0">
              <a:solidFill>
                <a:schemeClr val="bg1"/>
              </a:solidFill>
            </a:endParaRPr>
          </a:p>
        </p:txBody>
      </p:sp>
      <p:sp>
        <p:nvSpPr>
          <p:cNvPr id="43" name="TextBox 42">
            <a:extLst>
              <a:ext uri="{FF2B5EF4-FFF2-40B4-BE49-F238E27FC236}">
                <a16:creationId xmlns:a16="http://schemas.microsoft.com/office/drawing/2014/main" xmlns="" id="{B8BB8D93-FC5B-4109-BB61-D40930105011}"/>
              </a:ext>
            </a:extLst>
          </p:cNvPr>
          <p:cNvSpPr txBox="1"/>
          <p:nvPr/>
        </p:nvSpPr>
        <p:spPr>
          <a:xfrm flipH="1">
            <a:off x="5723233" y="3551385"/>
            <a:ext cx="2593182" cy="400110"/>
          </a:xfrm>
          <a:prstGeom prst="rect">
            <a:avLst/>
          </a:prstGeom>
          <a:noFill/>
        </p:spPr>
        <p:txBody>
          <a:bodyPr wrap="square" rtlCol="0">
            <a:spAutoFit/>
          </a:bodyPr>
          <a:lstStyle/>
          <a:p>
            <a:r>
              <a:rPr lang="ru-RU" sz="2000" b="1" dirty="0">
                <a:solidFill>
                  <a:schemeClr val="bg1"/>
                </a:solidFill>
              </a:rPr>
              <a:t>• </a:t>
            </a:r>
            <a:r>
              <a:rPr lang="uk-UA" sz="2000" b="1" dirty="0">
                <a:solidFill>
                  <a:schemeClr val="bg1"/>
                </a:solidFill>
              </a:rPr>
              <a:t>54 освітні програми</a:t>
            </a:r>
            <a:endParaRPr lang="ru-RU" sz="2000" b="1" dirty="0">
              <a:solidFill>
                <a:schemeClr val="bg1"/>
              </a:solidFill>
            </a:endParaRPr>
          </a:p>
        </p:txBody>
      </p:sp>
      <p:sp>
        <p:nvSpPr>
          <p:cNvPr id="44" name="Овал 43">
            <a:extLst>
              <a:ext uri="{FF2B5EF4-FFF2-40B4-BE49-F238E27FC236}">
                <a16:creationId xmlns:a16="http://schemas.microsoft.com/office/drawing/2014/main" xmlns="" id="{ECB3E317-9406-460B-BAFE-46940D790C40}"/>
              </a:ext>
            </a:extLst>
          </p:cNvPr>
          <p:cNvSpPr/>
          <p:nvPr/>
        </p:nvSpPr>
        <p:spPr>
          <a:xfrm>
            <a:off x="2748390" y="357464"/>
            <a:ext cx="696991" cy="69699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3200" b="1" dirty="0"/>
              <a:t>5</a:t>
            </a:r>
            <a:r>
              <a:rPr lang="ru-RU" dirty="0"/>
              <a:t> </a:t>
            </a:r>
          </a:p>
        </p:txBody>
      </p:sp>
      <p:sp>
        <p:nvSpPr>
          <p:cNvPr id="48" name="Овал 47">
            <a:extLst>
              <a:ext uri="{FF2B5EF4-FFF2-40B4-BE49-F238E27FC236}">
                <a16:creationId xmlns:a16="http://schemas.microsoft.com/office/drawing/2014/main" xmlns="" id="{7EC336E6-1C6D-4DF6-B8E8-888156A93170}"/>
              </a:ext>
            </a:extLst>
          </p:cNvPr>
          <p:cNvSpPr/>
          <p:nvPr/>
        </p:nvSpPr>
        <p:spPr>
          <a:xfrm>
            <a:off x="2748389" y="1608799"/>
            <a:ext cx="696991" cy="69699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3200" b="1" dirty="0"/>
              <a:t>1</a:t>
            </a:r>
            <a:r>
              <a:rPr lang="ru-RU" dirty="0"/>
              <a:t> </a:t>
            </a:r>
          </a:p>
        </p:txBody>
      </p:sp>
      <p:sp>
        <p:nvSpPr>
          <p:cNvPr id="49" name="Овал 48">
            <a:extLst>
              <a:ext uri="{FF2B5EF4-FFF2-40B4-BE49-F238E27FC236}">
                <a16:creationId xmlns:a16="http://schemas.microsoft.com/office/drawing/2014/main" xmlns="" id="{8F862D2E-F267-4955-A6C0-D6149F05748F}"/>
              </a:ext>
            </a:extLst>
          </p:cNvPr>
          <p:cNvSpPr/>
          <p:nvPr/>
        </p:nvSpPr>
        <p:spPr>
          <a:xfrm>
            <a:off x="2748388" y="2910693"/>
            <a:ext cx="696991" cy="6969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sz="3200" b="1" dirty="0"/>
              <a:t>7</a:t>
            </a:r>
            <a:r>
              <a:rPr lang="ru-RU" dirty="0"/>
              <a:t> </a:t>
            </a:r>
          </a:p>
        </p:txBody>
      </p:sp>
      <p:sp>
        <p:nvSpPr>
          <p:cNvPr id="50" name="Овал 49">
            <a:extLst>
              <a:ext uri="{FF2B5EF4-FFF2-40B4-BE49-F238E27FC236}">
                <a16:creationId xmlns:a16="http://schemas.microsoft.com/office/drawing/2014/main" xmlns="" id="{8C16D4D2-E54B-474A-BFE0-A9DCB4136F93}"/>
              </a:ext>
            </a:extLst>
          </p:cNvPr>
          <p:cNvSpPr/>
          <p:nvPr/>
        </p:nvSpPr>
        <p:spPr>
          <a:xfrm>
            <a:off x="2748388" y="4081806"/>
            <a:ext cx="696991" cy="69699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3200" b="1" dirty="0"/>
              <a:t>1</a:t>
            </a:r>
            <a:r>
              <a:rPr lang="ru-RU" dirty="0"/>
              <a:t> </a:t>
            </a:r>
          </a:p>
        </p:txBody>
      </p:sp>
      <p:sp>
        <p:nvSpPr>
          <p:cNvPr id="52" name="TextBox 51">
            <a:extLst>
              <a:ext uri="{FF2B5EF4-FFF2-40B4-BE49-F238E27FC236}">
                <a16:creationId xmlns:a16="http://schemas.microsoft.com/office/drawing/2014/main" xmlns="" id="{657688AE-DD3F-443C-8B5F-2058F300BF02}"/>
              </a:ext>
            </a:extLst>
          </p:cNvPr>
          <p:cNvSpPr txBox="1"/>
          <p:nvPr/>
        </p:nvSpPr>
        <p:spPr>
          <a:xfrm>
            <a:off x="2593275" y="1020654"/>
            <a:ext cx="1038426" cy="369332"/>
          </a:xfrm>
          <a:prstGeom prst="rect">
            <a:avLst/>
          </a:prstGeom>
          <a:noFill/>
        </p:spPr>
        <p:txBody>
          <a:bodyPr wrap="none" rtlCol="0">
            <a:spAutoFit/>
          </a:bodyPr>
          <a:lstStyle/>
          <a:p>
            <a:r>
              <a:rPr lang="uk-UA" b="1" dirty="0"/>
              <a:t>корпусів</a:t>
            </a:r>
            <a:endParaRPr lang="ru-RU" b="1" dirty="0"/>
          </a:p>
        </p:txBody>
      </p:sp>
      <p:sp>
        <p:nvSpPr>
          <p:cNvPr id="53" name="TextBox 52">
            <a:extLst>
              <a:ext uri="{FF2B5EF4-FFF2-40B4-BE49-F238E27FC236}">
                <a16:creationId xmlns:a16="http://schemas.microsoft.com/office/drawing/2014/main" xmlns="" id="{7640F897-E702-4E1F-9E1A-0767F0B4E337}"/>
              </a:ext>
            </a:extLst>
          </p:cNvPr>
          <p:cNvSpPr txBox="1"/>
          <p:nvPr/>
        </p:nvSpPr>
        <p:spPr>
          <a:xfrm>
            <a:off x="2327442" y="2303020"/>
            <a:ext cx="1538883" cy="461665"/>
          </a:xfrm>
          <a:prstGeom prst="rect">
            <a:avLst/>
          </a:prstGeom>
          <a:noFill/>
        </p:spPr>
        <p:txBody>
          <a:bodyPr wrap="none" rtlCol="0">
            <a:spAutoFit/>
          </a:bodyPr>
          <a:lstStyle/>
          <a:p>
            <a:pPr algn="ctr"/>
            <a:r>
              <a:rPr lang="uk-UA" sz="1200" b="1" dirty="0"/>
              <a:t>фітнес </a:t>
            </a:r>
            <a:br>
              <a:rPr lang="uk-UA" sz="1200" b="1" dirty="0"/>
            </a:br>
            <a:r>
              <a:rPr lang="uk-UA" sz="1200" b="1" dirty="0"/>
              <a:t>та оздоровчій центр</a:t>
            </a:r>
            <a:endParaRPr lang="ru-RU" sz="1200" b="1" dirty="0"/>
          </a:p>
        </p:txBody>
      </p:sp>
      <p:sp>
        <p:nvSpPr>
          <p:cNvPr id="56" name="TextBox 55">
            <a:extLst>
              <a:ext uri="{FF2B5EF4-FFF2-40B4-BE49-F238E27FC236}">
                <a16:creationId xmlns:a16="http://schemas.microsoft.com/office/drawing/2014/main" xmlns="" id="{D176760D-6A2F-4791-B51D-E6290B1915E8}"/>
              </a:ext>
            </a:extLst>
          </p:cNvPr>
          <p:cNvSpPr txBox="1"/>
          <p:nvPr/>
        </p:nvSpPr>
        <p:spPr>
          <a:xfrm>
            <a:off x="2583092" y="3590895"/>
            <a:ext cx="1070614" cy="461665"/>
          </a:xfrm>
          <a:prstGeom prst="rect">
            <a:avLst/>
          </a:prstGeom>
          <a:noFill/>
        </p:spPr>
        <p:txBody>
          <a:bodyPr wrap="none" rtlCol="0">
            <a:spAutoFit/>
          </a:bodyPr>
          <a:lstStyle/>
          <a:p>
            <a:pPr algn="ctr"/>
            <a:r>
              <a:rPr lang="uk-UA" sz="1200" b="1" dirty="0"/>
              <a:t>Гуртожитків</a:t>
            </a:r>
            <a:br>
              <a:rPr lang="uk-UA" sz="1200" b="1" dirty="0"/>
            </a:br>
            <a:r>
              <a:rPr lang="uk-UA" sz="1200" b="1" dirty="0"/>
              <a:t>(3090 кімнат)</a:t>
            </a:r>
            <a:endParaRPr lang="ru-RU" sz="1200" b="1" dirty="0"/>
          </a:p>
        </p:txBody>
      </p:sp>
      <p:sp>
        <p:nvSpPr>
          <p:cNvPr id="58" name="TextBox 57">
            <a:extLst>
              <a:ext uri="{FF2B5EF4-FFF2-40B4-BE49-F238E27FC236}">
                <a16:creationId xmlns:a16="http://schemas.microsoft.com/office/drawing/2014/main" xmlns="" id="{005B4940-BE5C-451E-B104-A47870884EA0}"/>
              </a:ext>
            </a:extLst>
          </p:cNvPr>
          <p:cNvSpPr txBox="1"/>
          <p:nvPr/>
        </p:nvSpPr>
        <p:spPr>
          <a:xfrm>
            <a:off x="2024033" y="4778797"/>
            <a:ext cx="2145716" cy="276999"/>
          </a:xfrm>
          <a:prstGeom prst="rect">
            <a:avLst/>
          </a:prstGeom>
          <a:noFill/>
        </p:spPr>
        <p:txBody>
          <a:bodyPr wrap="none" rtlCol="0">
            <a:spAutoFit/>
          </a:bodyPr>
          <a:lstStyle/>
          <a:p>
            <a:pPr algn="ctr"/>
            <a:r>
              <a:rPr lang="uk-UA" sz="1200" b="1" dirty="0"/>
              <a:t>науково-бібліотечний корпус</a:t>
            </a:r>
            <a:endParaRPr lang="ru-RU" sz="1200" b="1" dirty="0"/>
          </a:p>
        </p:txBody>
      </p:sp>
    </p:spTree>
    <p:extLst>
      <p:ext uri="{BB962C8B-B14F-4D97-AF65-F5344CB8AC3E}">
        <p14:creationId xmlns:p14="http://schemas.microsoft.com/office/powerpoint/2010/main" val="3734584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23728" y="214296"/>
            <a:ext cx="6918596" cy="857250"/>
          </a:xfrm>
        </p:spPr>
        <p:txBody>
          <a:bodyPr>
            <a:noAutofit/>
          </a:bodyPr>
          <a:lstStyle/>
          <a:p>
            <a:r>
              <a:rPr lang="en-US" sz="2800" b="1" dirty="0">
                <a:solidFill>
                  <a:srgbClr val="1F497D"/>
                </a:solidFill>
              </a:rPr>
              <a:t>BEC (Business English Certificates)</a:t>
            </a:r>
            <a:endParaRPr lang="ru-RU" sz="2800" b="1" dirty="0">
              <a:solidFill>
                <a:srgbClr val="1F497D"/>
              </a:solidFill>
            </a:endParaRPr>
          </a:p>
        </p:txBody>
      </p:sp>
      <p:pic>
        <p:nvPicPr>
          <p:cNvPr id="30722" name="Picture 2" descr="https://www.hneu.edu.ua/wp-content/uploads/2018/02/rys1-kembrydzh.jpg"/>
          <p:cNvPicPr>
            <a:picLocks noChangeAspect="1" noChangeArrowheads="1"/>
          </p:cNvPicPr>
          <p:nvPr/>
        </p:nvPicPr>
        <p:blipFill>
          <a:blip r:embed="rId3" cstate="print"/>
          <a:srcRect/>
          <a:stretch>
            <a:fillRect/>
          </a:stretch>
        </p:blipFill>
        <p:spPr bwMode="auto">
          <a:xfrm>
            <a:off x="285720" y="1571618"/>
            <a:ext cx="8858280" cy="1928826"/>
          </a:xfrm>
          <a:prstGeom prst="rect">
            <a:avLst/>
          </a:prstGeom>
          <a:noFill/>
        </p:spPr>
      </p:pic>
      <p:pic>
        <p:nvPicPr>
          <p:cNvPr id="30724" name="Picture 4" descr="https://www.hneu.edu.ua/wp-content/uploads/2018/02/rys2-logotyp-kembrydzha.jpg"/>
          <p:cNvPicPr>
            <a:picLocks noChangeAspect="1" noChangeArrowheads="1"/>
          </p:cNvPicPr>
          <p:nvPr/>
        </p:nvPicPr>
        <p:blipFill>
          <a:blip r:embed="rId4" cstate="print"/>
          <a:srcRect/>
          <a:stretch>
            <a:fillRect/>
          </a:stretch>
        </p:blipFill>
        <p:spPr bwMode="auto">
          <a:xfrm>
            <a:off x="214282" y="3714758"/>
            <a:ext cx="5643602" cy="1100407"/>
          </a:xfrm>
          <a:prstGeom prst="rect">
            <a:avLst/>
          </a:prstGeom>
          <a:noFill/>
        </p:spPr>
      </p:pic>
      <p:pic>
        <p:nvPicPr>
          <p:cNvPr id="30726" name="Picture 6" descr="https://www.hneu.edu.ua/wp-content/uploads/2018/02/BEC_4.jpg"/>
          <p:cNvPicPr>
            <a:picLocks noChangeAspect="1" noChangeArrowheads="1"/>
          </p:cNvPicPr>
          <p:nvPr/>
        </p:nvPicPr>
        <p:blipFill>
          <a:blip r:embed="rId5" cstate="print"/>
          <a:srcRect/>
          <a:stretch>
            <a:fillRect/>
          </a:stretch>
        </p:blipFill>
        <p:spPr bwMode="auto">
          <a:xfrm>
            <a:off x="6000760" y="2786064"/>
            <a:ext cx="3041564" cy="2286016"/>
          </a:xfrm>
          <a:prstGeom prst="rect">
            <a:avLst/>
          </a:prstGeom>
          <a:noFill/>
        </p:spPr>
      </p:pic>
    </p:spTree>
    <p:extLst>
      <p:ext uri="{BB962C8B-B14F-4D97-AF65-F5344CB8AC3E}">
        <p14:creationId xmlns:p14="http://schemas.microsoft.com/office/powerpoint/2010/main" val="2968514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23728" y="214296"/>
            <a:ext cx="6552728" cy="857250"/>
          </a:xfrm>
        </p:spPr>
        <p:txBody>
          <a:bodyPr>
            <a:normAutofit/>
          </a:bodyPr>
          <a:lstStyle/>
          <a:p>
            <a:r>
              <a:rPr lang="uk-UA" sz="2400" b="1" dirty="0">
                <a:solidFill>
                  <a:srgbClr val="1F497D"/>
                </a:solidFill>
              </a:rPr>
              <a:t>Міжнародна науково-освітня діяльність</a:t>
            </a:r>
            <a:br>
              <a:rPr lang="uk-UA" sz="2400" b="1" dirty="0">
                <a:solidFill>
                  <a:srgbClr val="1F497D"/>
                </a:solidFill>
              </a:rPr>
            </a:br>
            <a:r>
              <a:rPr lang="en-US" sz="2400" b="1" dirty="0">
                <a:solidFill>
                  <a:srgbClr val="1F497D"/>
                </a:solidFill>
                <a:cs typeface="Times New Roman" pitchFamily="18" charset="0"/>
              </a:rPr>
              <a:t>(CED-20</a:t>
            </a:r>
            <a:r>
              <a:rPr lang="ru-RU" sz="2400" b="1" dirty="0">
                <a:solidFill>
                  <a:srgbClr val="1F497D"/>
                </a:solidFill>
                <a:cs typeface="Times New Roman" pitchFamily="18" charset="0"/>
              </a:rPr>
              <a:t>21</a:t>
            </a:r>
            <a:r>
              <a:rPr lang="en-US" sz="2400" b="1" dirty="0">
                <a:solidFill>
                  <a:srgbClr val="1F497D"/>
                </a:solidFill>
                <a:cs typeface="Times New Roman" pitchFamily="18" charset="0"/>
              </a:rPr>
              <a:t>)</a:t>
            </a:r>
            <a:endParaRPr lang="ru-RU" sz="2400" b="1" dirty="0">
              <a:solidFill>
                <a:srgbClr val="1F497D"/>
              </a:solidFill>
              <a:cs typeface="Times New Roman" pitchFamily="18" charset="0"/>
            </a:endParaRPr>
          </a:p>
        </p:txBody>
      </p:sp>
      <p:graphicFrame>
        <p:nvGraphicFramePr>
          <p:cNvPr id="4" name="Объект 3">
            <a:extLst>
              <a:ext uri="{FF2B5EF4-FFF2-40B4-BE49-F238E27FC236}">
                <a16:creationId xmlns:a16="http://schemas.microsoft.com/office/drawing/2014/main" xmlns="" id="{47D07B7E-9272-4D9A-9071-04118F3F692A}"/>
              </a:ext>
            </a:extLst>
          </p:cNvPr>
          <p:cNvGraphicFramePr>
            <a:graphicFrameLocks noChangeAspect="1"/>
          </p:cNvGraphicFramePr>
          <p:nvPr>
            <p:extLst>
              <p:ext uri="{D42A27DB-BD31-4B8C-83A1-F6EECF244321}">
                <p14:modId xmlns:p14="http://schemas.microsoft.com/office/powerpoint/2010/main" val="3028886408"/>
              </p:ext>
            </p:extLst>
          </p:nvPr>
        </p:nvGraphicFramePr>
        <p:xfrm>
          <a:off x="1524000" y="1603944"/>
          <a:ext cx="6096000" cy="3351213"/>
        </p:xfrm>
        <a:graphic>
          <a:graphicData uri="http://schemas.openxmlformats.org/presentationml/2006/ole">
            <mc:AlternateContent xmlns:mc="http://schemas.openxmlformats.org/markup-compatibility/2006">
              <mc:Choice xmlns:v="urn:schemas-microsoft-com:vml" Requires="v">
                <p:oleObj spid="_x0000_s6161" name="Image" r:id="rId5" imgW="14958720" imgH="8215560" progId="Photoshop.Image.20">
                  <p:embed/>
                </p:oleObj>
              </mc:Choice>
              <mc:Fallback>
                <p:oleObj name="Image" r:id="rId5" imgW="14958720" imgH="8215560" progId="Photoshop.Image.20">
                  <p:embed/>
                  <p:pic>
                    <p:nvPicPr>
                      <p:cNvPr id="0" name=""/>
                      <p:cNvPicPr/>
                      <p:nvPr/>
                    </p:nvPicPr>
                    <p:blipFill>
                      <a:blip r:embed="rId6"/>
                      <a:stretch>
                        <a:fillRect/>
                      </a:stretch>
                    </p:blipFill>
                    <p:spPr>
                      <a:xfrm>
                        <a:off x="1524000" y="1603944"/>
                        <a:ext cx="6096000" cy="3351213"/>
                      </a:xfrm>
                      <a:prstGeom prst="rect">
                        <a:avLst/>
                      </a:prstGeom>
                    </p:spPr>
                  </p:pic>
                </p:oleObj>
              </mc:Fallback>
            </mc:AlternateContent>
          </a:graphicData>
        </a:graphic>
      </p:graphicFrame>
    </p:spTree>
    <p:extLst>
      <p:ext uri="{BB962C8B-B14F-4D97-AF65-F5344CB8AC3E}">
        <p14:creationId xmlns:p14="http://schemas.microsoft.com/office/powerpoint/2010/main" val="1085726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1720" y="214296"/>
            <a:ext cx="6552728" cy="857250"/>
          </a:xfrm>
        </p:spPr>
        <p:txBody>
          <a:bodyPr>
            <a:noAutofit/>
          </a:bodyPr>
          <a:lstStyle/>
          <a:p>
            <a:r>
              <a:rPr lang="uk-UA" sz="2800" b="1" dirty="0">
                <a:solidFill>
                  <a:srgbClr val="1F497D"/>
                </a:solidFill>
              </a:rPr>
              <a:t>Міжнародна науково-освітня діяльність</a:t>
            </a:r>
            <a:r>
              <a:rPr lang="en-US" sz="2800" b="1" dirty="0">
                <a:solidFill>
                  <a:srgbClr val="1F497D"/>
                </a:solidFill>
                <a:cs typeface="Times New Roman" pitchFamily="18" charset="0"/>
              </a:rPr>
              <a:t>(CED - 2019)</a:t>
            </a:r>
            <a:endParaRPr lang="ru-RU" sz="2800" b="1" dirty="0">
              <a:solidFill>
                <a:srgbClr val="1F497D"/>
              </a:solidFill>
              <a:cs typeface="Times New Roman" pitchFamily="18" charset="0"/>
            </a:endParaRPr>
          </a:p>
        </p:txBody>
      </p:sp>
      <p:pic>
        <p:nvPicPr>
          <p:cNvPr id="2050" name="Picture 2" descr="https://lh3.googleusercontent.com/D7GPSKFz8SHGjVT9Yl04k-EuIcnLzPkOw_HmoHRob9ZOtllumwjZFKog3NxeM531CV1607OYwj4nQ3xesaJKckjt9_qSfb6Q_cHAKwCdbd40Bl-LEP-zsMpQXfNK_CtHr4Xsy0orsVzJOQVNktFtK2Qtgvax53x13A-1z1-sy-9n77iyDvGauI6unGUhdDr9fpL6ldQ-OkdQVnntFSzc9Xlc_Hxqa4mjrucv2vgPjFP0IQsul9ssq63OaGDqDP6OVT5nM4RK8srpLqxdXW6hnPaSRxGo5pyAVlo42LBjSTVPFzdORM8unBEYVaAB_c5rR7pf0tNbV1u--87V3YeI91g2EJxh44T-AtN5Ua6oM6XdZIsQereFdD8IKgSZSp886Zfzfp7Sk4Xz2aQRgLZ_ZOY6ME5JIHFMuFZobFkE2vCkYUVAALKNxREabkAzM-gpbRTtZspmXtdYIsYyQwK7z1fhnitU1OrcHtkMJAzJ5OgeDLhxlWI9xbkJWXBQTUn6KsrpDw-EwJVDGPQ0VHRXT7NXtMoYJ8w9TlK-K1pnqhcrSGUZpSmBrSczYGIk3T_IaXD54uAt5jhaIGvoCwPA_WWi4xbLUEOa0DfLmkpIYFLw9g6fSNhgHro4apsVWrp1xedpOYg7TnHWRFM9y3oV8YCfUcKUmfy5cSAMhiO3eXB8vNxn29f7YV8R8BrhBnb059GBS8vEvqQ9JRW5g6IGAoyr=w1023-h677-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018" y="1563638"/>
            <a:ext cx="3046672"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3.googleusercontent.com/fuY2izBGQAM8sYInnyp_Z_08UwmVc6ZNzEYeSEEroJGhcBeiborG_x2bOReLYkT1ib3-mG43Je1PTfJRsm7NUmnGELDZpf9IK6brB4Ql3s5IkUUma5UWeJxSLg6W9rnEZYOgbG1jFtIg3-MwU0O9k6p1e5HhiviimgnJxfFsMeCT4_B4iNd7UiG_FtV0BkS197kR8DUElqHDFEaRpBeZWteKwswH3hqcdFexH5atZRf1IP5C3y-Wz81aj8hrmx3qPg_iU_lt4BFcCz4taSbnXgkq8WL_hCnTfE_UnkXCGTO6aAF9YMe_yXsR9eaL9BGxueh4L71WhpLE9AhK-2A4ga4jZPcerbCr8-t5NEqSU1cc2I3smkKZxic7QAfyUiIKHbBftdRE9oQW6yckN7sBIOBsap8yjbQbjQREcZ6K9sFKsk9Fx-sNhkZmWWQKkVuQFKzM8LIwasbivwr_48FTiESjbvpI8M1g6l-mswGP8kSFnAEjiODNhR87OSgvwbaAhXVbuEpL_kz88KBbQKB9-1qOcmqs5okv8ki9GhXwYiSbfAyaaIz9PD3wofGnSVzvOm5nZ2O57nrAwmIxI2vSh8vjV404-wGu3Xuwfk8uuxc9ixf-DZ5k70MR1cjtne_-5xULlLRTpgoKnJy9qGJTKn5yieRNoZIUwcBtdti9BX0colEi8_ip-Xvh544ZlWaZHtEWSUz9VUWiXm-s0J6UCmFw=w1023-h677-n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76" t="36766" b="13078"/>
          <a:stretch/>
        </p:blipFill>
        <p:spPr bwMode="auto">
          <a:xfrm>
            <a:off x="162809" y="3723878"/>
            <a:ext cx="3046672" cy="10370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3.googleusercontent.com/OqjjUiFupyXiJeyWEzaMZnlE4HnKlSMPyWhbrPKvc_iuLrgo_Tup4lmHAg9Kma1GtZScVmcQUzKdPdFBqlQhXVdVsqdBBrlMxoCTaufNrhpDaN-VRMGgu2pOd843g2Rf-4ucdKihaViknCvYNG_Ihi_C85yX8680hwCjwS4ChO54NdfIr-t1RiPO_xP3W7sHPPMvajFJUFuzCkShu9kpbzJNm9FL8PFwPov1EyWrYPz7brK-4IX0taNNpuPxLLKa1xkcYeWtp9PWF3Stlcz5_6C9sPCgRlgTRCRY8qRDlvZT--Fr_gTEPDf49EnthnjDrQHjXsfVElhPaa-l4rbFSBjK4GfgdgWJnCLRQkGiv0dMflQIuMUe2iGCvs-XqKyZi60b2CwAquQtZOubyXOfxM5_U_Lu-epkc2p7ibCfYixd0Hg9n0ajmLJMTbDDYQO-jtpJwO5HStzE0R6rY_yxqFl_ke7JFKXO62KAeYiWI8lDjT9Lkn3fmVhAeiZCs35M2p51XIJXtM_dt6vHOgJPDfw20CvJoxLTONpPrFpkdmmNBM80tdIBlFL1dly5O6KrvzZgIxdKeFVbXgpI6nOBEQzCgWb6-tHzSBI31ggFBssL7hxabYNvZOL3Qy3sDkzUUYlpsAQHEtsbI95eTnEV7cMfL_fJurnaeqswarHBF5Fg3Na_gcTH6kUj2zQhyTIYRmf0unK7Ab8shyRCr2OZUptw=w1016-h677-n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075" t="35493" r="15029"/>
          <a:stretch/>
        </p:blipFill>
        <p:spPr bwMode="auto">
          <a:xfrm>
            <a:off x="3563888" y="1592323"/>
            <a:ext cx="2267892" cy="15036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lh3.googleusercontent.com/B-ALHWxQYWze88ElPZ3u8F6bSmNISzgn8zSNjt-QxG3JSrik3KLWw-UkG5HwumcRDaTSjyREzYg7UW1TH2s95j9nFIewxnZ5TtIqYh1yWhOM7wxd5_9CX_7YLs-E_fQSlD36McB2FN2O31mYuc-gWFGreEYRENrY_LjzkIB8MQ30YrVSTc63fXSfeO1XGiPzULyBMa6z1GvrcMXLA-YICbrvsOkFcDIF5ILIQ0wi6gAR8lJXEDHRG0U9y2dHYVOFOSL_YnqAXL2adtfz4o7zKtN20r7i3ZAH8ZX9ZlXU5o-Jyky03dU6XeFTMBdZex7jXGnhIZhA2wpZxwIqzUYckDsDI8um3-MSwVizFvHmiMAAJxaSZ9bov21ZIZ0W2QBPKtp3936nuTQiKLOT_gUbuFa2Y9AZYOx27NomsILcfJIk2RZsmtos5u73TtBrmj1bZ6c7tpavAQhP3XZS-2leNxYfMcIOmbBkkjNd5IyfNqKzF9fTyxYdUBe_s9Zn-NuEhFYesaNDyF3DZSrxjtgrieATnVG8m5A1j1InI6NIhl5DhXtZUkUour9WVIGdksq_wNnVl8vqc2y4zVIy45ITGW-bG6vR6MxPNEOAda6Yyf2P35sdtesjZGi63n5k2-880qES38ZRIWgvQQi3Mx_LAEcCBxlbd8UeELqk9pGKiR7ZeKgENi2ZE-2HpX6Wbzm-DV08qojm2k1HaQC0I9FFXALy=w1023-h677-no"/>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298" t="32417"/>
          <a:stretch/>
        </p:blipFill>
        <p:spPr bwMode="auto">
          <a:xfrm>
            <a:off x="3347864" y="3211285"/>
            <a:ext cx="3211962" cy="154965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lh3.googleusercontent.com/t_BtJe4BiQkHPx7OLlyYlDU1p4E1FXtT-9_pv0IbeKh3_EwfIkAPcvYSXMKaNmksd-ZAmmglxrnxcfk3_ueS8fxYsg-B2EtGZKegCq9liOJWDasHRYsqxXC73v7bTPfNbV5t-lVAIHPEkoKujWZbHR5BlxDDVWjWrlKyt2_JHYAu89fdcwzRdK5N4qtF7PCYRSdcEIAySi4RD4UXlqh-bxnTQBU2DEsNbLAAX87kxUDbObD0cjoj_Flp3pLukubEYwR383KmPuLd6cKsr7ns7H3rCRUIZLFu023eLJ24ppCnWTr93CQBN2jZH0UERm2NdAa3S2YjaV63i7d1UpIE-M9JA5dd5biqTIyh4b7yCSjsOe4um9uIB7KUSY_9vP8U6TI4GKdOO625kEWXn4In520NA_krAcbmdVEAZkG5YPjE2JiTNrf3uzX6Y7IYOEEaPjiUr1NNh6tdikBsKlRK5JngKkB2dp-PYPgAk-uOIWxjIfZjEkWdWIa7qdWOdnXvtsUHTuO3en0RfUKLbzmZGPOqioXV4kkZ-xzObxNRcGqUcxyPzWSMOJiDwLyODCwrSd7WAQH7fY3jlbrZq_bTMsrJO2463pkU5c08teo8KrPWiYIc7_Hw63h-llnoSmge86kNAZvrzxdqc9rIbm50WtggUPgeEu_gZDnkjQ57tg2cq9mOO5p045c44VLIQfD_0AbhAJgKlyDq8oOAA9-Ti1M-=w1023-h677-n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383" t="14920" r="6691" b="11260"/>
          <a:stretch/>
        </p:blipFill>
        <p:spPr bwMode="auto">
          <a:xfrm>
            <a:off x="6222697" y="1569234"/>
            <a:ext cx="2675540" cy="150363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lh3.googleusercontent.com/i4K-zKDekGfc-Po0_8zvUq7GKwmD6iiPRz3CqS8obeQrIj6KnwiXheP5xmioKVmqGg6_n0vf_qzPK4n0DErGXf_gyVANm3VAcDxsn0pucLiF6nQ1YVxqyrsPOlZJestnHvx7eCn95fL-W9ZvyvV8ukDRKACNKQ9UUMfpoktkL5M6K7Dwaybg0kUXwii2Y4E3T5l4TfPKVSx1VYNfyyVsmFUKN52DxxXK0C34qlNHmJ50f5oPGLbTHGyMFoiopZM7_MgSXfHmGNg3VAbuoI6PdEWCAAjdahCeUK0MHyUoGu7oP4rVaC4A-f0IeUeBa4aWV7qDXXCpRtPuW_j9P_06cilmufgaA9un72FUCS0zz2f4mv5KoeM9DKJONDNNOE1UN4Spgmfm8sxAs1hB66TYRQ3K1we8NlHdxop58hzp3LY3kTvQM1dJNPXKsz5jC6Tm9Ib4H5nebI_80wi_oZoOwOsvYRiviXeUsQDPFkFQroP2VWEguzKEsM7hQ6kpFINiEiUq9thDTa_F-rc7Ef64m2WBKSvV6wcuTXg1KSZ7ecM6mMPFK-4V-00YXP82paqs_buw185wyRy4rZZBY-fiOshHfPjl2txYfqluiuVgIZEY7uC9kX_N3YdZpDjZX8dRfLJAVCPSvaGkNWJC9NDCe-z8eZzH1IglGsESVOYV50nhaBeUCokhECjIw_Bw2OTDdJ8TBECecirnOZlmTYXyVdWM=w434-h289-no"/>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043" t="4424"/>
          <a:stretch/>
        </p:blipFill>
        <p:spPr bwMode="auto">
          <a:xfrm>
            <a:off x="6732240" y="3211286"/>
            <a:ext cx="2165997" cy="1549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810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528902"/>
            <a:ext cx="7164288" cy="857250"/>
          </a:xfrm>
        </p:spPr>
        <p:txBody>
          <a:bodyPr>
            <a:noAutofit/>
          </a:bodyPr>
          <a:lstStyle/>
          <a:p>
            <a:r>
              <a:rPr lang="uk-UA" sz="2800" b="1" dirty="0">
                <a:solidFill>
                  <a:srgbClr val="1F497D"/>
                </a:solidFill>
              </a:rPr>
              <a:t>Міжнародні грантові проекти університету</a:t>
            </a:r>
            <a:endParaRPr lang="ru-RU" sz="2800" b="1" dirty="0">
              <a:solidFill>
                <a:srgbClr val="1F497D"/>
              </a:solidFill>
              <a:latin typeface="Times New Roman" pitchFamily="18" charset="0"/>
              <a:cs typeface="Times New Roman" pitchFamily="18" charset="0"/>
            </a:endParaRPr>
          </a:p>
        </p:txBody>
      </p:sp>
      <p:pic>
        <p:nvPicPr>
          <p:cNvPr id="4097" name="Picture 1" descr="C:\Documents and Settings\admin\Рабочий стол\images.jpg"/>
          <p:cNvPicPr>
            <a:picLocks noChangeAspect="1" noChangeArrowheads="1"/>
          </p:cNvPicPr>
          <p:nvPr/>
        </p:nvPicPr>
        <p:blipFill>
          <a:blip r:embed="rId4" cstate="print"/>
          <a:srcRect t="10746" b="14035"/>
          <a:stretch>
            <a:fillRect/>
          </a:stretch>
        </p:blipFill>
        <p:spPr bwMode="auto">
          <a:xfrm>
            <a:off x="153049" y="1714494"/>
            <a:ext cx="2775877" cy="1214446"/>
          </a:xfrm>
          <a:prstGeom prst="rect">
            <a:avLst/>
          </a:prstGeom>
          <a:noFill/>
        </p:spPr>
      </p:pic>
      <p:pic>
        <p:nvPicPr>
          <p:cNvPr id="4099" name="Picture 3" descr="Картинки по запросу Horizon 2020"/>
          <p:cNvPicPr>
            <a:picLocks noChangeAspect="1" noChangeArrowheads="1"/>
          </p:cNvPicPr>
          <p:nvPr/>
        </p:nvPicPr>
        <p:blipFill>
          <a:blip r:embed="rId5" cstate="print"/>
          <a:srcRect l="7394" t="10000" r="5985" b="32000"/>
          <a:stretch>
            <a:fillRect/>
          </a:stretch>
        </p:blipFill>
        <p:spPr bwMode="auto">
          <a:xfrm>
            <a:off x="142844" y="3857634"/>
            <a:ext cx="2786082" cy="985322"/>
          </a:xfrm>
          <a:prstGeom prst="rect">
            <a:avLst/>
          </a:prstGeom>
          <a:noFill/>
        </p:spPr>
      </p:pic>
      <p:sp>
        <p:nvSpPr>
          <p:cNvPr id="8" name="Прямоугольник 7"/>
          <p:cNvSpPr/>
          <p:nvPr/>
        </p:nvSpPr>
        <p:spPr>
          <a:xfrm>
            <a:off x="3143240" y="3939902"/>
            <a:ext cx="5715040" cy="1046440"/>
          </a:xfrm>
          <a:prstGeom prst="rect">
            <a:avLst/>
          </a:prstGeom>
        </p:spPr>
        <p:txBody>
          <a:bodyPr wrap="square">
            <a:spAutoFit/>
          </a:bodyPr>
          <a:lstStyle/>
          <a:p>
            <a:r>
              <a:rPr lang="en-US" sz="1400" b="1" dirty="0">
                <a:solidFill>
                  <a:srgbClr val="00B0F0"/>
                </a:solidFill>
              </a:rPr>
              <a:t>Horizon 2020  EQUAL-IST</a:t>
            </a:r>
            <a:r>
              <a:rPr lang="en-US" sz="1600" b="1" dirty="0">
                <a:solidFill>
                  <a:schemeClr val="tx2">
                    <a:lumMod val="75000"/>
                  </a:schemeClr>
                </a:solidFill>
              </a:rPr>
              <a:t> </a:t>
            </a:r>
            <a:r>
              <a:rPr lang="en-US" sz="1400" dirty="0">
                <a:solidFill>
                  <a:srgbClr val="3656A3"/>
                </a:solidFill>
              </a:rPr>
              <a:t>(Planning gender equality in research in the field of information science and technology</a:t>
            </a:r>
            <a:r>
              <a:rPr lang="en-US" sz="1400" dirty="0">
                <a:solidFill>
                  <a:srgbClr val="3656A3"/>
                </a:solidFill>
              </a:rPr>
              <a:t>)</a:t>
            </a:r>
            <a:r>
              <a:rPr lang="ru-RU" sz="1400" dirty="0">
                <a:solidFill>
                  <a:srgbClr val="3656A3"/>
                </a:solidFill>
              </a:rPr>
              <a:t> </a:t>
            </a:r>
          </a:p>
          <a:p>
            <a:r>
              <a:rPr lang="en-US" sz="1400" b="1" dirty="0">
                <a:solidFill>
                  <a:srgbClr val="00B0F0"/>
                </a:solidFill>
              </a:rPr>
              <a:t>FESU</a:t>
            </a:r>
            <a:r>
              <a:rPr lang="en-US" sz="1600" b="1" dirty="0" smtClean="0">
                <a:solidFill>
                  <a:schemeClr val="tx2">
                    <a:lumMod val="75000"/>
                  </a:schemeClr>
                </a:solidFill>
              </a:rPr>
              <a:t> </a:t>
            </a:r>
            <a:r>
              <a:rPr lang="uk-UA" sz="1400" dirty="0">
                <a:solidFill>
                  <a:srgbClr val="3656A3"/>
                </a:solidFill>
              </a:rPr>
              <a:t>–</a:t>
            </a:r>
            <a:r>
              <a:rPr lang="uk-UA" sz="1600" b="1" dirty="0" smtClean="0">
                <a:solidFill>
                  <a:schemeClr val="tx2">
                    <a:lumMod val="75000"/>
                  </a:schemeClr>
                </a:solidFill>
              </a:rPr>
              <a:t> </a:t>
            </a:r>
            <a:r>
              <a:rPr lang="uk-UA" sz="1400" dirty="0">
                <a:solidFill>
                  <a:srgbClr val="3656A3"/>
                </a:solidFill>
              </a:rPr>
              <a:t>навчання соціальному підприємництву в Університеті</a:t>
            </a:r>
            <a:endParaRPr lang="en-US" sz="1400" dirty="0">
              <a:solidFill>
                <a:srgbClr val="3656A3"/>
              </a:solidFill>
            </a:endParaRPr>
          </a:p>
          <a:p>
            <a:r>
              <a:rPr lang="en-US" sz="1400" b="1" dirty="0">
                <a:solidFill>
                  <a:srgbClr val="00B0F0"/>
                </a:solidFill>
              </a:rPr>
              <a:t>Creative spark </a:t>
            </a:r>
            <a:r>
              <a:rPr lang="en-US" sz="1400" dirty="0">
                <a:solidFill>
                  <a:srgbClr val="3656A3"/>
                </a:solidFill>
              </a:rPr>
              <a:t>– </a:t>
            </a:r>
            <a:r>
              <a:rPr lang="uk-UA" sz="1400" dirty="0">
                <a:solidFill>
                  <a:srgbClr val="3656A3"/>
                </a:solidFill>
              </a:rPr>
              <a:t>розвиток креативного підприємництва в Університеті</a:t>
            </a:r>
            <a:endParaRPr lang="ru-RU" sz="1400" dirty="0">
              <a:solidFill>
                <a:srgbClr val="3656A3"/>
              </a:solidFill>
            </a:endParaRPr>
          </a:p>
        </p:txBody>
      </p:sp>
      <p:sp>
        <p:nvSpPr>
          <p:cNvPr id="4101" name="AutoShape 5" descr="Картинки по запросу АU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 name="Прямоугольник 12"/>
          <p:cNvSpPr/>
          <p:nvPr/>
        </p:nvSpPr>
        <p:spPr>
          <a:xfrm>
            <a:off x="3143240" y="1571618"/>
            <a:ext cx="5429288" cy="2462213"/>
          </a:xfrm>
          <a:prstGeom prst="rect">
            <a:avLst/>
          </a:prstGeom>
        </p:spPr>
        <p:txBody>
          <a:bodyPr wrap="square">
            <a:spAutoFit/>
          </a:bodyPr>
          <a:lstStyle/>
          <a:p>
            <a:r>
              <a:rPr lang="en-US" sz="1400" b="1" dirty="0">
                <a:solidFill>
                  <a:srgbClr val="00B0F0"/>
                </a:solidFill>
              </a:rPr>
              <a:t>Erasmus+ MASTIS</a:t>
            </a:r>
            <a:r>
              <a:rPr lang="uk-UA" sz="1400" b="1" dirty="0">
                <a:solidFill>
                  <a:srgbClr val="00B0F0"/>
                </a:solidFill>
              </a:rPr>
              <a:t> </a:t>
            </a:r>
            <a:r>
              <a:rPr lang="uk-UA" sz="1400" dirty="0">
                <a:solidFill>
                  <a:srgbClr val="3656A3"/>
                </a:solidFill>
              </a:rPr>
              <a:t>(</a:t>
            </a:r>
            <a:r>
              <a:rPr lang="en-US" sz="1400" dirty="0">
                <a:solidFill>
                  <a:srgbClr val="3656A3"/>
                </a:solidFill>
              </a:rPr>
              <a:t>Establishing Modern Master-level Studies in Information Systems</a:t>
            </a:r>
            <a:r>
              <a:rPr lang="uk-UA" sz="1400" dirty="0">
                <a:solidFill>
                  <a:srgbClr val="3656A3"/>
                </a:solidFill>
              </a:rPr>
              <a:t>)</a:t>
            </a:r>
            <a:endParaRPr lang="en-US" sz="1400" dirty="0">
              <a:solidFill>
                <a:srgbClr val="3656A3"/>
              </a:solidFill>
            </a:endParaRPr>
          </a:p>
          <a:p>
            <a:r>
              <a:rPr lang="en-US" sz="1400" b="1" dirty="0">
                <a:solidFill>
                  <a:srgbClr val="00B0F0"/>
                </a:solidFill>
              </a:rPr>
              <a:t>Erasmus+ FABLAB</a:t>
            </a:r>
            <a:r>
              <a:rPr lang="uk-UA" sz="1400" b="1" dirty="0">
                <a:solidFill>
                  <a:srgbClr val="00B0F0"/>
                </a:solidFill>
              </a:rPr>
              <a:t> </a:t>
            </a:r>
            <a:r>
              <a:rPr lang="uk-UA" sz="1400" dirty="0">
                <a:solidFill>
                  <a:srgbClr val="3656A3"/>
                </a:solidFill>
              </a:rPr>
              <a:t>(</a:t>
            </a:r>
            <a:r>
              <a:rPr lang="ru-RU" sz="1400" dirty="0" err="1">
                <a:solidFill>
                  <a:srgbClr val="3656A3"/>
                </a:solidFill>
              </a:rPr>
              <a:t>fabrication</a:t>
            </a:r>
            <a:r>
              <a:rPr lang="ru-RU" sz="1400" dirty="0">
                <a:solidFill>
                  <a:srgbClr val="3656A3"/>
                </a:solidFill>
              </a:rPr>
              <a:t> </a:t>
            </a:r>
            <a:r>
              <a:rPr lang="ru-RU" sz="1400" dirty="0" err="1">
                <a:solidFill>
                  <a:srgbClr val="3656A3"/>
                </a:solidFill>
              </a:rPr>
              <a:t>laboratory</a:t>
            </a:r>
            <a:r>
              <a:rPr lang="ru-RU" sz="1400" dirty="0">
                <a:solidFill>
                  <a:srgbClr val="3656A3"/>
                </a:solidFill>
              </a:rPr>
              <a:t>)</a:t>
            </a:r>
            <a:endParaRPr lang="en-US" sz="1400" dirty="0">
              <a:solidFill>
                <a:srgbClr val="3656A3"/>
              </a:solidFill>
            </a:endParaRPr>
          </a:p>
          <a:p>
            <a:r>
              <a:rPr lang="en-US" sz="1400" b="1" dirty="0">
                <a:solidFill>
                  <a:srgbClr val="00B0F0"/>
                </a:solidFill>
              </a:rPr>
              <a:t>Erasmus+ </a:t>
            </a:r>
            <a:r>
              <a:rPr lang="en-US" sz="1400" b="1" dirty="0" err="1">
                <a:solidFill>
                  <a:srgbClr val="00B0F0"/>
                </a:solidFill>
              </a:rPr>
              <a:t>DocHUB</a:t>
            </a:r>
            <a:r>
              <a:rPr lang="uk-UA" sz="1400" b="1" dirty="0">
                <a:solidFill>
                  <a:srgbClr val="00B0F0"/>
                </a:solidFill>
              </a:rPr>
              <a:t> </a:t>
            </a:r>
            <a:r>
              <a:rPr lang="uk-UA" sz="1400" dirty="0">
                <a:solidFill>
                  <a:srgbClr val="002060"/>
                </a:solidFill>
              </a:rPr>
              <a:t>(</a:t>
            </a:r>
            <a:r>
              <a:rPr lang="en-US" sz="1400" dirty="0">
                <a:solidFill>
                  <a:srgbClr val="3656A3"/>
                </a:solidFill>
              </a:rPr>
              <a:t>Structuring cooperation in doctoral research, transferrable skills training and academic writing instruction in </a:t>
            </a:r>
            <a:r>
              <a:rPr lang="en-US" sz="1400" dirty="0" err="1">
                <a:solidFill>
                  <a:srgbClr val="3656A3"/>
                </a:solidFill>
              </a:rPr>
              <a:t>Ukraines</a:t>
            </a:r>
            <a:r>
              <a:rPr lang="en-US" sz="1400" dirty="0">
                <a:solidFill>
                  <a:srgbClr val="3656A3"/>
                </a:solidFill>
              </a:rPr>
              <a:t> regions</a:t>
            </a:r>
            <a:r>
              <a:rPr lang="uk-UA" sz="1400" dirty="0">
                <a:solidFill>
                  <a:srgbClr val="3656A3"/>
                </a:solidFill>
              </a:rPr>
              <a:t>)</a:t>
            </a:r>
            <a:endParaRPr lang="en-US" sz="1400" dirty="0">
              <a:solidFill>
                <a:srgbClr val="3656A3"/>
              </a:solidFill>
            </a:endParaRPr>
          </a:p>
          <a:p>
            <a:r>
              <a:rPr lang="en-US" sz="1400" b="1" dirty="0">
                <a:solidFill>
                  <a:srgbClr val="00B0F0"/>
                </a:solidFill>
              </a:rPr>
              <a:t>Erasmus+ C3QA</a:t>
            </a:r>
            <a:r>
              <a:rPr lang="uk-UA" sz="1400" dirty="0">
                <a:solidFill>
                  <a:srgbClr val="002060"/>
                </a:solidFill>
              </a:rPr>
              <a:t> </a:t>
            </a:r>
            <a:r>
              <a:rPr lang="uk-UA" sz="1400" dirty="0">
                <a:solidFill>
                  <a:srgbClr val="3656A3"/>
                </a:solidFill>
              </a:rPr>
              <a:t>(</a:t>
            </a:r>
            <a:r>
              <a:rPr lang="en-US" sz="1400" dirty="0">
                <a:solidFill>
                  <a:srgbClr val="3656A3"/>
                </a:solidFill>
              </a:rPr>
              <a:t>Promoting internationalization </a:t>
            </a:r>
            <a:r>
              <a:rPr lang="en-US" sz="1400" dirty="0">
                <a:solidFill>
                  <a:srgbClr val="3656A3"/>
                </a:solidFill>
              </a:rPr>
              <a:t>of research through establishment and operationalization of Cycle 3 Quality Assurance System in line with the European Integration Agenda</a:t>
            </a:r>
            <a:r>
              <a:rPr lang="uk-UA" sz="1400" dirty="0">
                <a:solidFill>
                  <a:srgbClr val="3656A3"/>
                </a:solidFill>
              </a:rPr>
              <a:t>)</a:t>
            </a:r>
            <a:endParaRPr lang="en-US" sz="1400" dirty="0">
              <a:solidFill>
                <a:srgbClr val="3656A3"/>
              </a:solidFill>
            </a:endParaRPr>
          </a:p>
          <a:p>
            <a:r>
              <a:rPr lang="en-US" sz="1400" b="1" dirty="0">
                <a:solidFill>
                  <a:srgbClr val="00B0F0"/>
                </a:solidFill>
              </a:rPr>
              <a:t>Erasmus + EDUQAS </a:t>
            </a:r>
            <a:r>
              <a:rPr lang="uk-UA" sz="1400" dirty="0">
                <a:solidFill>
                  <a:srgbClr val="3656A3"/>
                </a:solidFill>
              </a:rPr>
              <a:t>(</a:t>
            </a:r>
            <a:r>
              <a:rPr lang="en-US" sz="1400" dirty="0">
                <a:solidFill>
                  <a:srgbClr val="3656A3"/>
                </a:solidFill>
              </a:rPr>
              <a:t>Implementation </a:t>
            </a:r>
            <a:r>
              <a:rPr lang="en-US" sz="1400" dirty="0">
                <a:solidFill>
                  <a:srgbClr val="3656A3"/>
                </a:solidFill>
              </a:rPr>
              <a:t>of Education Quality Assurance System via Cooperation of University- Business-Government in </a:t>
            </a:r>
            <a:r>
              <a:rPr lang="en-US" sz="1400" dirty="0">
                <a:solidFill>
                  <a:srgbClr val="3656A3"/>
                </a:solidFill>
              </a:rPr>
              <a:t>HEIs</a:t>
            </a:r>
            <a:r>
              <a:rPr lang="uk-UA" sz="1400" dirty="0">
                <a:solidFill>
                  <a:srgbClr val="3656A3"/>
                </a:solidFill>
              </a:rPr>
              <a:t>)</a:t>
            </a:r>
            <a:endParaRPr lang="ru-RU" sz="1400" dirty="0">
              <a:solidFill>
                <a:srgbClr val="3656A3"/>
              </a:solidFill>
            </a:endParaRPr>
          </a:p>
        </p:txBody>
      </p:sp>
    </p:spTree>
    <p:extLst>
      <p:ext uri="{BB962C8B-B14F-4D97-AF65-F5344CB8AC3E}">
        <p14:creationId xmlns:p14="http://schemas.microsoft.com/office/powerpoint/2010/main" val="1078794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483518"/>
            <a:ext cx="8229600" cy="857250"/>
          </a:xfrm>
        </p:spPr>
        <p:txBody>
          <a:bodyPr>
            <a:normAutofit/>
          </a:bodyPr>
          <a:lstStyle/>
          <a:p>
            <a:r>
              <a:rPr lang="uk-UA" sz="2800" b="1" dirty="0">
                <a:solidFill>
                  <a:srgbClr val="1F497D"/>
                </a:solidFill>
              </a:rPr>
              <a:t>Навчання іноземних студентів (2021)</a:t>
            </a:r>
            <a:endParaRPr lang="ru-RU" sz="2800" b="1" dirty="0">
              <a:solidFill>
                <a:srgbClr val="1F497D"/>
              </a:solidFill>
              <a:latin typeface="Times New Roman" pitchFamily="18" charset="0"/>
              <a:cs typeface="Times New Roman" pitchFamily="18" charset="0"/>
            </a:endParaRPr>
          </a:p>
        </p:txBody>
      </p:sp>
      <p:sp>
        <p:nvSpPr>
          <p:cNvPr id="3" name="Объект 2"/>
          <p:cNvSpPr>
            <a:spLocks noGrp="1"/>
          </p:cNvSpPr>
          <p:nvPr>
            <p:ph idx="1"/>
          </p:nvPr>
        </p:nvSpPr>
        <p:spPr>
          <a:xfrm>
            <a:off x="500034" y="1571618"/>
            <a:ext cx="8229600" cy="3394472"/>
          </a:xfrm>
        </p:spPr>
        <p:txBody>
          <a:bodyPr>
            <a:normAutofit/>
          </a:bodyPr>
          <a:lstStyle/>
          <a:p>
            <a:pPr algn="ctr">
              <a:buNone/>
            </a:pPr>
            <a:r>
              <a:rPr lang="ru-RU" sz="1800" dirty="0"/>
              <a:t/>
            </a:r>
            <a:br>
              <a:rPr lang="ru-RU" sz="1800" dirty="0"/>
            </a:br>
            <a:r>
              <a:rPr lang="ru-RU" sz="1800" dirty="0">
                <a:solidFill>
                  <a:srgbClr val="3656A3"/>
                </a:solidFill>
              </a:rPr>
              <a:t>В </a:t>
            </a:r>
            <a:r>
              <a:rPr lang="ru-RU" sz="1800" dirty="0" err="1">
                <a:solidFill>
                  <a:srgbClr val="3656A3"/>
                </a:solidFill>
              </a:rPr>
              <a:t>університеті</a:t>
            </a:r>
            <a:r>
              <a:rPr lang="ru-RU" sz="1800" dirty="0">
                <a:solidFill>
                  <a:srgbClr val="3656A3"/>
                </a:solidFill>
              </a:rPr>
              <a:t> </a:t>
            </a:r>
            <a:r>
              <a:rPr lang="ru-RU" sz="1800" dirty="0" err="1">
                <a:solidFill>
                  <a:srgbClr val="3656A3"/>
                </a:solidFill>
              </a:rPr>
              <a:t>навчаються</a:t>
            </a:r>
            <a:r>
              <a:rPr lang="ru-RU" sz="1800" dirty="0">
                <a:solidFill>
                  <a:srgbClr val="3656A3"/>
                </a:solidFill>
              </a:rPr>
              <a:t> </a:t>
            </a:r>
            <a:r>
              <a:rPr lang="ru-RU" sz="1800" dirty="0" err="1">
                <a:solidFill>
                  <a:srgbClr val="3656A3"/>
                </a:solidFill>
              </a:rPr>
              <a:t>іноземні</a:t>
            </a:r>
            <a:r>
              <a:rPr lang="ru-RU" sz="1800" dirty="0">
                <a:solidFill>
                  <a:srgbClr val="3656A3"/>
                </a:solidFill>
              </a:rPr>
              <a:t> </a:t>
            </a:r>
            <a:r>
              <a:rPr lang="ru-RU" sz="1800" dirty="0" err="1">
                <a:solidFill>
                  <a:srgbClr val="3656A3"/>
                </a:solidFill>
              </a:rPr>
              <a:t>студенти</a:t>
            </a:r>
            <a:r>
              <a:rPr lang="ru-RU" sz="1800" dirty="0">
                <a:solidFill>
                  <a:srgbClr val="3656A3"/>
                </a:solidFill>
              </a:rPr>
              <a:t> </a:t>
            </a:r>
            <a:r>
              <a:rPr lang="ru-RU" sz="1800" dirty="0" err="1">
                <a:solidFill>
                  <a:srgbClr val="3656A3"/>
                </a:solidFill>
              </a:rPr>
              <a:t>з</a:t>
            </a:r>
            <a:r>
              <a:rPr lang="ru-RU" sz="1800" dirty="0">
                <a:solidFill>
                  <a:srgbClr val="3656A3"/>
                </a:solidFill>
              </a:rPr>
              <a:t> </a:t>
            </a:r>
            <a:r>
              <a:rPr lang="ru-RU" sz="1800" dirty="0" err="1">
                <a:solidFill>
                  <a:srgbClr val="3656A3"/>
                </a:solidFill>
              </a:rPr>
              <a:t>понад</a:t>
            </a:r>
            <a:r>
              <a:rPr lang="ru-RU" sz="1800" dirty="0">
                <a:solidFill>
                  <a:srgbClr val="3656A3"/>
                </a:solidFill>
              </a:rPr>
              <a:t>  </a:t>
            </a:r>
            <a:r>
              <a:rPr lang="ru-RU" b="1" dirty="0">
                <a:solidFill>
                  <a:srgbClr val="3656A3"/>
                </a:solidFill>
              </a:rPr>
              <a:t>43</a:t>
            </a:r>
            <a:r>
              <a:rPr lang="ru-RU" sz="1800" dirty="0">
                <a:solidFill>
                  <a:srgbClr val="3656A3"/>
                </a:solidFill>
              </a:rPr>
              <a:t> </a:t>
            </a:r>
            <a:r>
              <a:rPr lang="ru-RU" sz="1800" dirty="0" err="1">
                <a:solidFill>
                  <a:srgbClr val="3656A3"/>
                </a:solidFill>
              </a:rPr>
              <a:t>країн</a:t>
            </a:r>
            <a:r>
              <a:rPr lang="ru-RU" sz="1800" dirty="0">
                <a:solidFill>
                  <a:srgbClr val="3656A3"/>
                </a:solidFill>
              </a:rPr>
              <a:t> </a:t>
            </a:r>
            <a:r>
              <a:rPr lang="ru-RU" sz="1800" dirty="0" err="1">
                <a:solidFill>
                  <a:srgbClr val="3656A3"/>
                </a:solidFill>
              </a:rPr>
              <a:t>світу</a:t>
            </a:r>
            <a:r>
              <a:rPr lang="ru-RU" sz="1800" dirty="0">
                <a:solidFill>
                  <a:srgbClr val="3656A3"/>
                </a:solidFill>
              </a:rPr>
              <a:t>. </a:t>
            </a:r>
            <a:br>
              <a:rPr lang="ru-RU" sz="1800" dirty="0">
                <a:solidFill>
                  <a:srgbClr val="3656A3"/>
                </a:solidFill>
              </a:rPr>
            </a:br>
            <a:r>
              <a:rPr lang="ru-RU" sz="1800" dirty="0" err="1">
                <a:solidFill>
                  <a:srgbClr val="3656A3"/>
                </a:solidFill>
              </a:rPr>
              <a:t>Найбільша</a:t>
            </a:r>
            <a:r>
              <a:rPr lang="ru-RU" sz="1800" dirty="0">
                <a:solidFill>
                  <a:srgbClr val="3656A3"/>
                </a:solidFill>
              </a:rPr>
              <a:t> </a:t>
            </a:r>
            <a:r>
              <a:rPr lang="ru-RU" sz="1800" dirty="0" err="1">
                <a:solidFill>
                  <a:srgbClr val="3656A3"/>
                </a:solidFill>
              </a:rPr>
              <a:t>кількість</a:t>
            </a:r>
            <a:r>
              <a:rPr lang="ru-RU" sz="1800" dirty="0">
                <a:solidFill>
                  <a:srgbClr val="3656A3"/>
                </a:solidFill>
              </a:rPr>
              <a:t> </a:t>
            </a:r>
            <a:r>
              <a:rPr lang="ru-RU" sz="1800" dirty="0" err="1">
                <a:solidFill>
                  <a:srgbClr val="3656A3"/>
                </a:solidFill>
              </a:rPr>
              <a:t>іноземних</a:t>
            </a:r>
            <a:r>
              <a:rPr lang="ru-RU" sz="1800" dirty="0">
                <a:solidFill>
                  <a:srgbClr val="3656A3"/>
                </a:solidFill>
              </a:rPr>
              <a:t> </a:t>
            </a:r>
            <a:r>
              <a:rPr lang="ru-RU" sz="1800" dirty="0" err="1">
                <a:solidFill>
                  <a:srgbClr val="3656A3"/>
                </a:solidFill>
              </a:rPr>
              <a:t>студентів</a:t>
            </a:r>
            <a:r>
              <a:rPr lang="ru-RU" sz="1800" dirty="0">
                <a:solidFill>
                  <a:srgbClr val="3656A3"/>
                </a:solidFill>
              </a:rPr>
              <a:t> представлена ​​такими </a:t>
            </a:r>
            <a:r>
              <a:rPr lang="ru-RU" sz="1800" dirty="0" err="1">
                <a:solidFill>
                  <a:srgbClr val="3656A3"/>
                </a:solidFill>
              </a:rPr>
              <a:t>країнами</a:t>
            </a:r>
            <a:r>
              <a:rPr lang="ru-RU" sz="1800" dirty="0">
                <a:solidFill>
                  <a:srgbClr val="3656A3"/>
                </a:solidFill>
              </a:rPr>
              <a:t>, як </a:t>
            </a:r>
            <a:r>
              <a:rPr lang="ru-RU" sz="1800" dirty="0" err="1">
                <a:solidFill>
                  <a:srgbClr val="3656A3"/>
                </a:solidFill>
              </a:rPr>
              <a:t>Туркменістан</a:t>
            </a:r>
            <a:r>
              <a:rPr lang="ru-RU" sz="1800" dirty="0">
                <a:solidFill>
                  <a:srgbClr val="3656A3"/>
                </a:solidFill>
              </a:rPr>
              <a:t>, Азербайджан, Узбекистан, </a:t>
            </a:r>
            <a:r>
              <a:rPr lang="ru-RU" sz="1800" dirty="0" err="1">
                <a:solidFill>
                  <a:srgbClr val="3656A3"/>
                </a:solidFill>
              </a:rPr>
              <a:t>В'єтнам</a:t>
            </a:r>
            <a:r>
              <a:rPr lang="ru-RU" sz="1800" dirty="0">
                <a:solidFill>
                  <a:srgbClr val="3656A3"/>
                </a:solidFill>
              </a:rPr>
              <a:t>, Марокко, Конго, Гана</a:t>
            </a:r>
            <a:r>
              <a:rPr lang="en-US" sz="1800" dirty="0">
                <a:solidFill>
                  <a:srgbClr val="3656A3"/>
                </a:solidFill>
              </a:rPr>
              <a:t> </a:t>
            </a:r>
            <a:endParaRPr lang="ru-RU" sz="1800" dirty="0">
              <a:solidFill>
                <a:srgbClr val="3656A3"/>
              </a:solidFill>
            </a:endParaRPr>
          </a:p>
          <a:p>
            <a:pPr algn="ctr">
              <a:buNone/>
            </a:pPr>
            <a:r>
              <a:rPr lang="uk-UA" sz="2400" dirty="0">
                <a:solidFill>
                  <a:srgbClr val="3656A3"/>
                </a:solidFill>
              </a:rPr>
              <a:t>Загальна кількість іноземних студентів </a:t>
            </a:r>
            <a:r>
              <a:rPr lang="uk-UA" b="1" dirty="0">
                <a:solidFill>
                  <a:srgbClr val="3656A3"/>
                </a:solidFill>
              </a:rPr>
              <a:t>825</a:t>
            </a:r>
            <a:r>
              <a:rPr lang="uk-UA" sz="2400" dirty="0">
                <a:solidFill>
                  <a:srgbClr val="3656A3"/>
                </a:solidFill>
              </a:rPr>
              <a:t> </a:t>
            </a:r>
            <a:br>
              <a:rPr lang="uk-UA" sz="2400" dirty="0">
                <a:solidFill>
                  <a:srgbClr val="3656A3"/>
                </a:solidFill>
              </a:rPr>
            </a:br>
            <a:r>
              <a:rPr lang="uk-UA" sz="1800" dirty="0">
                <a:solidFill>
                  <a:srgbClr val="3656A3"/>
                </a:solidFill>
              </a:rPr>
              <a:t>Іноземні професори, топ-менеджери та спеціалісти світових компаній проводять лекції в університеті</a:t>
            </a:r>
            <a:endParaRPr lang="ru-RU" sz="1400" dirty="0">
              <a:solidFill>
                <a:srgbClr val="3656A3"/>
              </a:solidFill>
            </a:endParaRPr>
          </a:p>
        </p:txBody>
      </p:sp>
    </p:spTree>
    <p:extLst>
      <p:ext uri="{BB962C8B-B14F-4D97-AF65-F5344CB8AC3E}">
        <p14:creationId xmlns:p14="http://schemas.microsoft.com/office/powerpoint/2010/main" val="693158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14296"/>
            <a:ext cx="8229600" cy="857250"/>
          </a:xfrm>
        </p:spPr>
        <p:txBody>
          <a:bodyPr>
            <a:normAutofit/>
          </a:bodyPr>
          <a:lstStyle/>
          <a:p>
            <a:r>
              <a:rPr lang="ru-RU" sz="3600" b="1" dirty="0" err="1">
                <a:solidFill>
                  <a:srgbClr val="1F497D"/>
                </a:solidFill>
              </a:rPr>
              <a:t>Значні</a:t>
            </a:r>
            <a:r>
              <a:rPr lang="ru-RU" sz="3600" b="1" dirty="0">
                <a:solidFill>
                  <a:srgbClr val="1F497D"/>
                </a:solidFill>
              </a:rPr>
              <a:t> </a:t>
            </a:r>
            <a:r>
              <a:rPr lang="ru-RU" sz="3600" b="1" dirty="0" err="1">
                <a:solidFill>
                  <a:srgbClr val="1F497D"/>
                </a:solidFill>
              </a:rPr>
              <a:t>події</a:t>
            </a:r>
            <a:r>
              <a:rPr lang="ru-RU" sz="3600" b="1" dirty="0">
                <a:solidFill>
                  <a:srgbClr val="1F497D"/>
                </a:solidFill>
              </a:rPr>
              <a:t> </a:t>
            </a:r>
            <a:r>
              <a:rPr lang="ru-RU" sz="3600" b="1" dirty="0" err="1">
                <a:solidFill>
                  <a:srgbClr val="1F497D"/>
                </a:solidFill>
              </a:rPr>
              <a:t>університету</a:t>
            </a:r>
            <a:endParaRPr lang="ru-RU" sz="3600" b="1" dirty="0">
              <a:solidFill>
                <a:srgbClr val="1F497D"/>
              </a:solidFill>
              <a:latin typeface="Times New Roman" pitchFamily="18" charset="0"/>
              <a:cs typeface="Times New Roman" pitchFamily="18" charset="0"/>
            </a:endParaRPr>
          </a:p>
        </p:txBody>
      </p:sp>
      <p:pic>
        <p:nvPicPr>
          <p:cNvPr id="3074" name="Picture 2" descr="https://lh3.googleusercontent.com/6BmPipvKh4_Qqk16R2AXAQB-aBwfC-5xIwb8jQd39uCf-vrmhYf1Lgq6e_z5excURFZPzc1TMS4mzZTFhQU7fGqxq3xZAXBo5xXcxdCurSTPmF_aKR_8l_D84KGqf7nvuyjJHDhTu6-js56Hll6AkW8TrqoUBJQdzUv8cIWNXuYmkThDCv6c3U1lKMy13AiY1QOxCFomvA7RJXnHjgPs1o2ZVnJj301c5KdkG8a_iKp8HEn8I4rOxw3mauJqxZxGdU0fW-7SYG8uGn002mWJrw0xpYbeJMfd6XCwSAfJ0wVJBOm1vfKYVb_vfqsIvEooy6BKspy2UEXm4g-QClLzIaAyFwz71nrHojgTD45e_7wYbC1PG_cXPOkP3HX0YALXEuiOiL4eXXLKemnqxzPEBKbG8fNx9ENSN1ZpJYYrouIUxDQBMu4IukGQj-kj9hpWIyCuWZHHPq_I9dae9L-nOssVzlA7tM6pKUW8HK32xzF85PKqXRVYA2iLZYI5aqkh6aldvGPMIAZZhsboC8EHywdASWKaMJdoxlZTOtwUzGKBW331V2ByzsfCppZ70WJNGJg7hRPHxgm0uhmVWzuY8wi0-ZLIwRC8mJfDPrivDMTaMnA_qOi06MK8aS-8UG5ZYzB88A6Ask4cKCVVwu4z6sma8NfTDd9tLNV2X3ruXBiDfeU-iwHk0kkwQYWsQQqARaZD4KSP3AS5sRlKj4v9vG2s=w1023-h677-n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18" r="6819"/>
          <a:stretch/>
        </p:blipFill>
        <p:spPr bwMode="auto">
          <a:xfrm>
            <a:off x="7247" y="1620940"/>
            <a:ext cx="2836561" cy="216024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https://www.hneu.edu.ua/wp-content/uploads/2018/12/IMG_20181213_175547_14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6" descr="https://www.hneu.edu.ua/wp-content/uploads/2018/12/IMG_20181213_175547_149.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8" descr="https://www.hneu.edu.ua/wp-content/uploads/2018/12/IMG_20181213_175547_149.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81"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86"/>
          <a:stretch/>
        </p:blipFill>
        <p:spPr bwMode="auto">
          <a:xfrm>
            <a:off x="2987824" y="1620940"/>
            <a:ext cx="2939207"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5857461" y="3939902"/>
            <a:ext cx="3286539" cy="830997"/>
          </a:xfrm>
          <a:prstGeom prst="rect">
            <a:avLst/>
          </a:prstGeom>
        </p:spPr>
        <p:txBody>
          <a:bodyPr wrap="square">
            <a:spAutoFit/>
          </a:bodyPr>
          <a:lstStyle/>
          <a:p>
            <a:pPr algn="ctr" fontAlgn="base"/>
            <a:r>
              <a:rPr lang="uk-UA" sz="1600" dirty="0">
                <a:solidFill>
                  <a:srgbClr val="3656A3"/>
                </a:solidFill>
              </a:rPr>
              <a:t>Візит почесного консула Словацької Республіки в Україну пана Попова В.В.</a:t>
            </a:r>
            <a:endParaRPr lang="ru-RU" sz="1600" b="1" dirty="0">
              <a:solidFill>
                <a:srgbClr val="3656A3"/>
              </a:solidFill>
            </a:endParaRPr>
          </a:p>
        </p:txBody>
      </p:sp>
      <p:sp>
        <p:nvSpPr>
          <p:cNvPr id="10" name="Прямоугольник 9"/>
          <p:cNvSpPr/>
          <p:nvPr/>
        </p:nvSpPr>
        <p:spPr>
          <a:xfrm>
            <a:off x="2942951" y="4124568"/>
            <a:ext cx="2914509" cy="646331"/>
          </a:xfrm>
          <a:prstGeom prst="rect">
            <a:avLst/>
          </a:prstGeom>
        </p:spPr>
        <p:txBody>
          <a:bodyPr wrap="square">
            <a:spAutoFit/>
          </a:bodyPr>
          <a:lstStyle/>
          <a:p>
            <a:pPr algn="ctr" fontAlgn="base"/>
            <a:r>
              <a:rPr lang="uk-UA" dirty="0">
                <a:solidFill>
                  <a:srgbClr val="3656A3"/>
                </a:solidFill>
              </a:rPr>
              <a:t>Відкриття Центру вивчення арабської мови</a:t>
            </a:r>
            <a:endParaRPr lang="ru-RU" b="1" dirty="0">
              <a:solidFill>
                <a:srgbClr val="3656A3"/>
              </a:solidFill>
            </a:endParaRPr>
          </a:p>
        </p:txBody>
      </p:sp>
      <p:sp>
        <p:nvSpPr>
          <p:cNvPr id="11" name="Прямоугольник 10"/>
          <p:cNvSpPr/>
          <p:nvPr/>
        </p:nvSpPr>
        <p:spPr>
          <a:xfrm>
            <a:off x="1" y="4032234"/>
            <a:ext cx="2914196" cy="830997"/>
          </a:xfrm>
          <a:prstGeom prst="rect">
            <a:avLst/>
          </a:prstGeom>
        </p:spPr>
        <p:txBody>
          <a:bodyPr wrap="square">
            <a:spAutoFit/>
          </a:bodyPr>
          <a:lstStyle/>
          <a:p>
            <a:pPr algn="ctr"/>
            <a:r>
              <a:rPr lang="uk-UA" sz="1600" dirty="0">
                <a:solidFill>
                  <a:srgbClr val="3656A3"/>
                </a:solidFill>
              </a:rPr>
              <a:t>Візит її Превосходительство, посол Франції в Україні, пані Ізабель Дюмон</a:t>
            </a:r>
            <a:endParaRPr lang="ru-RU" sz="1600" b="1" dirty="0">
              <a:solidFill>
                <a:srgbClr val="3656A3"/>
              </a:solidFill>
            </a:endParaRPr>
          </a:p>
        </p:txBody>
      </p:sp>
      <p:pic>
        <p:nvPicPr>
          <p:cNvPr id="3083"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160" y="1620940"/>
            <a:ext cx="3103906"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4497" y="267494"/>
            <a:ext cx="3347864" cy="857250"/>
          </a:xfrm>
        </p:spPr>
        <p:txBody>
          <a:bodyPr/>
          <a:lstStyle/>
          <a:p>
            <a:pPr algn="r"/>
            <a:r>
              <a:rPr lang="uk-UA" b="1" i="1" dirty="0">
                <a:solidFill>
                  <a:schemeClr val="tx2">
                    <a:lumMod val="75000"/>
                  </a:schemeClr>
                </a:solidFill>
              </a:rPr>
              <a:t>КОНТАКТИ</a:t>
            </a:r>
            <a:endParaRPr lang="ru-RU" b="1" i="1" dirty="0">
              <a:solidFill>
                <a:schemeClr val="tx2">
                  <a:lumMod val="75000"/>
                </a:schemeClr>
              </a:solidFill>
            </a:endParaRPr>
          </a:p>
        </p:txBody>
      </p:sp>
      <p:sp>
        <p:nvSpPr>
          <p:cNvPr id="4" name="Прямоугольник 3"/>
          <p:cNvSpPr/>
          <p:nvPr/>
        </p:nvSpPr>
        <p:spPr>
          <a:xfrm>
            <a:off x="251520" y="1851670"/>
            <a:ext cx="4572000" cy="2308324"/>
          </a:xfrm>
          <a:prstGeom prst="rect">
            <a:avLst/>
          </a:prstGeom>
          <a:solidFill>
            <a:schemeClr val="bg1">
              <a:alpha val="32000"/>
            </a:schemeClr>
          </a:solidFill>
        </p:spPr>
        <p:txBody>
          <a:bodyPr>
            <a:spAutoFit/>
          </a:bodyPr>
          <a:lstStyle/>
          <a:p>
            <a:pPr algn="ctr"/>
            <a:r>
              <a:rPr lang="en-US" sz="1600" dirty="0">
                <a:solidFill>
                  <a:srgbClr val="3656A3"/>
                </a:solidFill>
              </a:rPr>
              <a:t>Participant Identification Code (PIC) S. KUZNETS </a:t>
            </a:r>
            <a:r>
              <a:rPr lang="en-US" sz="1600" dirty="0" err="1">
                <a:solidFill>
                  <a:srgbClr val="3656A3"/>
                </a:solidFill>
              </a:rPr>
              <a:t>KhNUE</a:t>
            </a:r>
            <a:r>
              <a:rPr lang="en-US" sz="1600" dirty="0">
                <a:solidFill>
                  <a:srgbClr val="3656A3"/>
                </a:solidFill>
              </a:rPr>
              <a:t> - 941523323 </a:t>
            </a:r>
            <a:r>
              <a:rPr lang="ru-RU" sz="1600" dirty="0">
                <a:solidFill>
                  <a:srgbClr val="3656A3"/>
                </a:solidFill>
              </a:rPr>
              <a:t>м. </a:t>
            </a:r>
            <a:r>
              <a:rPr lang="ru-RU" sz="1600" dirty="0" err="1">
                <a:solidFill>
                  <a:srgbClr val="3656A3"/>
                </a:solidFill>
              </a:rPr>
              <a:t>Харків</a:t>
            </a:r>
            <a:r>
              <a:rPr lang="ru-RU" sz="1600" dirty="0">
                <a:solidFill>
                  <a:srgbClr val="3656A3"/>
                </a:solidFill>
              </a:rPr>
              <a:t>, просп. Науки, 9-А, 61166 </a:t>
            </a:r>
            <a:r>
              <a:rPr lang="ru-RU" sz="1600" dirty="0" err="1">
                <a:solidFill>
                  <a:srgbClr val="3656A3"/>
                </a:solidFill>
              </a:rPr>
              <a:t>Україна</a:t>
            </a:r>
            <a:r>
              <a:rPr lang="en-US" sz="1600" dirty="0">
                <a:solidFill>
                  <a:srgbClr val="3656A3"/>
                </a:solidFill>
              </a:rPr>
              <a:t/>
            </a:r>
            <a:br>
              <a:rPr lang="en-US" sz="1600" dirty="0">
                <a:solidFill>
                  <a:srgbClr val="3656A3"/>
                </a:solidFill>
              </a:rPr>
            </a:br>
            <a:r>
              <a:rPr lang="en-US" sz="1600" dirty="0">
                <a:solidFill>
                  <a:srgbClr val="3656A3"/>
                </a:solidFill>
              </a:rPr>
              <a:t>Tel.: (057)702 03 04</a:t>
            </a:r>
          </a:p>
          <a:p>
            <a:pPr algn="ctr"/>
            <a:r>
              <a:rPr lang="en-US" sz="1600" dirty="0">
                <a:solidFill>
                  <a:srgbClr val="3656A3"/>
                </a:solidFill>
              </a:rPr>
              <a:t>Fax: (057)702 07 17</a:t>
            </a:r>
          </a:p>
          <a:p>
            <a:pPr algn="ctr"/>
            <a:r>
              <a:rPr lang="en-US" sz="1600" dirty="0" err="1">
                <a:solidFill>
                  <a:srgbClr val="3656A3"/>
                </a:solidFill>
              </a:rPr>
              <a:t>E-mail:post@hneu.edu.ua</a:t>
            </a:r>
            <a:r>
              <a:rPr lang="en-US" sz="1600" dirty="0">
                <a:solidFill>
                  <a:srgbClr val="3656A3"/>
                </a:solidFill>
              </a:rPr>
              <a:t> </a:t>
            </a:r>
          </a:p>
          <a:p>
            <a:pPr algn="ctr"/>
            <a:r>
              <a:rPr lang="en-US" sz="1600" dirty="0" smtClean="0">
                <a:solidFill>
                  <a:srgbClr val="3656A3"/>
                </a:solidFill>
              </a:rPr>
              <a:t>E-mail: international@hneu.net </a:t>
            </a:r>
            <a:endParaRPr lang="en-US" sz="1600" dirty="0">
              <a:solidFill>
                <a:srgbClr val="3656A3"/>
              </a:solidFill>
            </a:endParaRPr>
          </a:p>
          <a:p>
            <a:pPr algn="ctr"/>
            <a:r>
              <a:rPr lang="en-US" sz="1600" dirty="0">
                <a:solidFill>
                  <a:srgbClr val="3656A3"/>
                </a:solidFill>
              </a:rPr>
              <a:t>Admission Board: +38(057)702-18-37</a:t>
            </a:r>
          </a:p>
          <a:p>
            <a:pPr algn="ctr"/>
            <a:r>
              <a:rPr lang="en-US" sz="1600" b="1" dirty="0">
                <a:solidFill>
                  <a:schemeClr val="tx2">
                    <a:lumMod val="75000"/>
                  </a:schemeClr>
                </a:solidFill>
                <a:hlinkClick r:id="rId4"/>
              </a:rPr>
              <a:t>WEB-SITE: www.hneu.edu.ua</a:t>
            </a:r>
            <a:endParaRPr lang="en-US" sz="1600" b="1" dirty="0">
              <a:solidFill>
                <a:schemeClr val="tx2">
                  <a:lumMod val="75000"/>
                </a:schemeClr>
              </a:solidFill>
            </a:endParaRPr>
          </a:p>
        </p:txBody>
      </p:sp>
      <p:sp>
        <p:nvSpPr>
          <p:cNvPr id="1025" name="Rectangle 1"/>
          <p:cNvSpPr>
            <a:spLocks noChangeArrowheads="1"/>
          </p:cNvSpPr>
          <p:nvPr/>
        </p:nvSpPr>
        <p:spPr bwMode="auto">
          <a:xfrm>
            <a:off x="4572000" y="1924259"/>
            <a:ext cx="4572000" cy="1815882"/>
          </a:xfrm>
          <a:prstGeom prst="rect">
            <a:avLst/>
          </a:prstGeom>
          <a:solidFill>
            <a:srgbClr val="FFFFFF">
              <a:alpha val="52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uk-UA" sz="1400" b="1" dirty="0">
                <a:solidFill>
                  <a:srgbClr val="3656A3"/>
                </a:solidFill>
              </a:rPr>
              <a:t>ВІДДІЛ МІЖНАРОДНИХ ЗВ</a:t>
            </a:r>
            <a:r>
              <a:rPr lang="en-US" sz="1400" b="1" dirty="0">
                <a:solidFill>
                  <a:srgbClr val="3656A3"/>
                </a:solidFill>
              </a:rPr>
              <a:t>’</a:t>
            </a:r>
            <a:r>
              <a:rPr lang="uk-UA" sz="1400" b="1" dirty="0">
                <a:solidFill>
                  <a:srgbClr val="3656A3"/>
                </a:solidFill>
              </a:rPr>
              <a:t>ЯЗКІВ</a:t>
            </a:r>
            <a:endParaRPr lang="en-US" sz="1400" b="1" dirty="0">
              <a:solidFill>
                <a:srgbClr val="3656A3"/>
              </a:solidFill>
            </a:endParaRPr>
          </a:p>
          <a:p>
            <a:pPr algn="ctr"/>
            <a:r>
              <a:rPr lang="uk-UA" sz="1400" dirty="0">
                <a:solidFill>
                  <a:srgbClr val="3656A3"/>
                </a:solidFill>
              </a:rPr>
              <a:t/>
            </a:r>
            <a:br>
              <a:rPr lang="uk-UA" sz="1400" dirty="0">
                <a:solidFill>
                  <a:srgbClr val="3656A3"/>
                </a:solidFill>
              </a:rPr>
            </a:br>
            <a:r>
              <a:rPr lang="uk-UA" sz="1400" dirty="0">
                <a:solidFill>
                  <a:srgbClr val="3656A3"/>
                </a:solidFill>
              </a:rPr>
              <a:t>Проспект Науки, 9-А, 61166, Харків, Україна, </a:t>
            </a:r>
            <a:br>
              <a:rPr lang="uk-UA" sz="1400" dirty="0">
                <a:solidFill>
                  <a:srgbClr val="3656A3"/>
                </a:solidFill>
              </a:rPr>
            </a:br>
            <a:r>
              <a:rPr lang="uk-UA" sz="1400" dirty="0">
                <a:solidFill>
                  <a:srgbClr val="3656A3"/>
                </a:solidFill>
              </a:rPr>
              <a:t>ХНЕУ ім. С. Кузнеця, перший корпус, кімната 2-19</a:t>
            </a:r>
            <a:br>
              <a:rPr lang="uk-UA" sz="1400" dirty="0">
                <a:solidFill>
                  <a:srgbClr val="3656A3"/>
                </a:solidFill>
              </a:rPr>
            </a:br>
            <a:r>
              <a:rPr lang="uk-UA" sz="1400" dirty="0">
                <a:solidFill>
                  <a:srgbClr val="3656A3"/>
                </a:solidFill>
              </a:rPr>
              <a:t> Номер телефону: +38 (057) 702-11 90</a:t>
            </a:r>
            <a:br>
              <a:rPr lang="uk-UA" sz="1400" dirty="0">
                <a:solidFill>
                  <a:srgbClr val="3656A3"/>
                </a:solidFill>
              </a:rPr>
            </a:br>
            <a:r>
              <a:rPr lang="uk-UA" sz="1400" dirty="0">
                <a:solidFill>
                  <a:srgbClr val="3656A3"/>
                </a:solidFill>
              </a:rPr>
              <a:t/>
            </a:r>
            <a:br>
              <a:rPr lang="uk-UA" sz="1400" dirty="0">
                <a:solidFill>
                  <a:srgbClr val="3656A3"/>
                </a:solidFill>
              </a:rPr>
            </a:br>
            <a:r>
              <a:rPr lang="en-US" sz="1400" dirty="0">
                <a:solidFill>
                  <a:srgbClr val="3656A3"/>
                </a:solidFill>
              </a:rPr>
              <a:t>Site: http://depint.hneu.edu.ua/</a:t>
            </a:r>
            <a:br>
              <a:rPr lang="en-US" sz="1400" dirty="0">
                <a:solidFill>
                  <a:srgbClr val="3656A3"/>
                </a:solidFill>
              </a:rPr>
            </a:br>
            <a:r>
              <a:rPr lang="en-US" sz="1400" dirty="0">
                <a:solidFill>
                  <a:srgbClr val="3656A3"/>
                </a:solidFill>
              </a:rPr>
              <a:t>Е-mail: </a:t>
            </a:r>
            <a:r>
              <a:rPr lang="en-US" sz="1400" dirty="0">
                <a:solidFill>
                  <a:srgbClr val="3656A3"/>
                </a:solidFill>
                <a:hlinkClick r:id="rId5"/>
              </a:rPr>
              <a:t> international@hneu.net</a:t>
            </a:r>
            <a:endParaRPr lang="en-US" sz="1400" dirty="0">
              <a:solidFill>
                <a:srgbClr val="3656A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37820" y="339502"/>
            <a:ext cx="7106180" cy="857250"/>
          </a:xfrm>
        </p:spPr>
        <p:txBody>
          <a:bodyPr>
            <a:noAutofit/>
          </a:bodyPr>
          <a:lstStyle/>
          <a:p>
            <a:r>
              <a:rPr lang="uk-UA" sz="1800" b="1" dirty="0">
                <a:solidFill>
                  <a:srgbClr val="1F497D"/>
                </a:solidFill>
                <a:latin typeface="Times New Roman" pitchFamily="18" charset="0"/>
                <a:cs typeface="Times New Roman" pitchFamily="18" charset="0"/>
              </a:rPr>
              <a:t>Факультети Харківського національного економічного університету імені Семена Кузнеця</a:t>
            </a:r>
            <a:endParaRPr lang="ru-RU" sz="1800" b="1" dirty="0">
              <a:solidFill>
                <a:srgbClr val="1F497D"/>
              </a:solidFill>
              <a:latin typeface="Times New Roman" pitchFamily="18" charset="0"/>
              <a:cs typeface="Times New Roman" pitchFamily="18" charset="0"/>
            </a:endParaRPr>
          </a:p>
        </p:txBody>
      </p:sp>
      <p:sp>
        <p:nvSpPr>
          <p:cNvPr id="5" name="Прямоугольник 4"/>
          <p:cNvSpPr/>
          <p:nvPr/>
        </p:nvSpPr>
        <p:spPr>
          <a:xfrm>
            <a:off x="1318194" y="3665606"/>
            <a:ext cx="2664296" cy="523220"/>
          </a:xfrm>
          <a:prstGeom prst="rect">
            <a:avLst/>
          </a:prstGeom>
        </p:spPr>
        <p:txBody>
          <a:bodyPr wrap="square">
            <a:spAutoFit/>
          </a:bodyPr>
          <a:lstStyle/>
          <a:p>
            <a:r>
              <a:rPr lang="uk-UA" sz="1400" b="1" dirty="0">
                <a:latin typeface="Times New Roman" pitchFamily="18" charset="0"/>
                <a:cs typeface="Times New Roman" pitchFamily="18" charset="0"/>
                <a:hlinkClick r:id="rId5">
                  <a:extLst>
                    <a:ext uri="{A12FA001-AC4F-418D-AE19-62706E023703}">
                      <ahyp:hlinkClr xmlns:ahyp="http://schemas.microsoft.com/office/drawing/2018/hyperlinkcolor" xmlns="" val="tx"/>
                    </a:ext>
                  </a:extLst>
                </a:hlinkClick>
              </a:rPr>
              <a:t>Факультет економіки та права</a:t>
            </a:r>
            <a:endParaRPr lang="ru-RU" sz="1400" b="1" dirty="0">
              <a:latin typeface="Times New Roman" pitchFamily="18" charset="0"/>
              <a:cs typeface="Times New Roman" pitchFamily="18" charset="0"/>
            </a:endParaRPr>
          </a:p>
        </p:txBody>
      </p:sp>
      <p:sp>
        <p:nvSpPr>
          <p:cNvPr id="8" name="Прямоугольник 7"/>
          <p:cNvSpPr/>
          <p:nvPr/>
        </p:nvSpPr>
        <p:spPr>
          <a:xfrm>
            <a:off x="1297782" y="1967894"/>
            <a:ext cx="3202209" cy="523220"/>
          </a:xfrm>
          <a:prstGeom prst="rect">
            <a:avLst/>
          </a:prstGeom>
        </p:spPr>
        <p:txBody>
          <a:bodyPr wrap="square">
            <a:spAutoFit/>
          </a:bodyPr>
          <a:lstStyle/>
          <a:p>
            <a:r>
              <a:rPr lang="uk-UA" sz="1400" b="1" u="sng" dirty="0">
                <a:solidFill>
                  <a:srgbClr val="0070C0"/>
                </a:solidFill>
                <a:latin typeface="Times New Roman" pitchFamily="18" charset="0"/>
                <a:cs typeface="Times New Roman" pitchFamily="18" charset="0"/>
                <a:hlinkClick r:id="rId6">
                  <a:extLst>
                    <a:ext uri="{A12FA001-AC4F-418D-AE19-62706E023703}">
                      <ahyp:hlinkClr xmlns:ahyp="http://schemas.microsoft.com/office/drawing/2018/hyperlinkcolor" xmlns="" val="tx"/>
                    </a:ext>
                  </a:extLst>
                </a:hlinkClick>
              </a:rPr>
              <a:t>Факультет інформаційних технологій</a:t>
            </a:r>
            <a:endParaRPr lang="en-US" sz="1400" b="1" u="sng" dirty="0">
              <a:solidFill>
                <a:srgbClr val="0070C0"/>
              </a:solidFill>
              <a:latin typeface="Times New Roman" pitchFamily="18" charset="0"/>
              <a:cs typeface="Times New Roman" pitchFamily="18" charset="0"/>
            </a:endParaRPr>
          </a:p>
        </p:txBody>
      </p:sp>
      <p:sp>
        <p:nvSpPr>
          <p:cNvPr id="6" name="Прямоугольник 5"/>
          <p:cNvSpPr/>
          <p:nvPr/>
        </p:nvSpPr>
        <p:spPr>
          <a:xfrm>
            <a:off x="1301809" y="2827530"/>
            <a:ext cx="3419782" cy="307777"/>
          </a:xfrm>
          <a:prstGeom prst="rect">
            <a:avLst/>
          </a:prstGeom>
        </p:spPr>
        <p:txBody>
          <a:bodyPr wrap="none">
            <a:spAutoFit/>
          </a:bodyPr>
          <a:lstStyle/>
          <a:p>
            <a:r>
              <a:rPr lang="uk-UA" sz="1400" b="1" dirty="0">
                <a:latin typeface="Times New Roman" pitchFamily="18" charset="0"/>
                <a:cs typeface="Times New Roman" pitchFamily="18" charset="0"/>
                <a:hlinkClick r:id="rId7">
                  <a:extLst>
                    <a:ext uri="{A12FA001-AC4F-418D-AE19-62706E023703}">
                      <ahyp:hlinkClr xmlns:ahyp="http://schemas.microsoft.com/office/drawing/2018/hyperlinkcolor" xmlns="" val="tx"/>
                    </a:ext>
                  </a:extLst>
                </a:hlinkClick>
              </a:rPr>
              <a:t>Факультет менеджменту та маркетингу</a:t>
            </a:r>
            <a:endParaRPr lang="ru-RU" sz="1400" b="1" dirty="0">
              <a:latin typeface="Times New Roman" pitchFamily="18" charset="0"/>
              <a:cs typeface="Times New Roman" pitchFamily="18" charset="0"/>
            </a:endParaRPr>
          </a:p>
        </p:txBody>
      </p:sp>
      <p:sp>
        <p:nvSpPr>
          <p:cNvPr id="10" name="Прямоугольник 9"/>
          <p:cNvSpPr/>
          <p:nvPr/>
        </p:nvSpPr>
        <p:spPr>
          <a:xfrm>
            <a:off x="5891091" y="3606492"/>
            <a:ext cx="4572000" cy="307777"/>
          </a:xfrm>
          <a:prstGeom prst="rect">
            <a:avLst/>
          </a:prstGeom>
        </p:spPr>
        <p:txBody>
          <a:bodyPr>
            <a:spAutoFit/>
          </a:bodyPr>
          <a:lstStyle/>
          <a:p>
            <a:r>
              <a:rPr lang="uk-UA" sz="1400" b="1" dirty="0">
                <a:latin typeface="Times New Roman" pitchFamily="18" charset="0"/>
                <a:cs typeface="Times New Roman" pitchFamily="18" charset="0"/>
                <a:hlinkClick r:id="rId8">
                  <a:extLst>
                    <a:ext uri="{A12FA001-AC4F-418D-AE19-62706E023703}">
                      <ahyp:hlinkClr xmlns:ahyp="http://schemas.microsoft.com/office/drawing/2018/hyperlinkcolor" xmlns="" val="tx"/>
                    </a:ext>
                  </a:extLst>
                </a:hlinkClick>
              </a:rPr>
              <a:t>Факультет фінансів та аудиту</a:t>
            </a:r>
            <a:endParaRPr lang="ru-RU" sz="1400" b="1" dirty="0">
              <a:latin typeface="Times New Roman" pitchFamily="18" charset="0"/>
              <a:cs typeface="Times New Roman" pitchFamily="18" charset="0"/>
            </a:endParaRPr>
          </a:p>
        </p:txBody>
      </p:sp>
      <p:sp>
        <p:nvSpPr>
          <p:cNvPr id="11" name="Прямоугольник 10"/>
          <p:cNvSpPr/>
          <p:nvPr/>
        </p:nvSpPr>
        <p:spPr>
          <a:xfrm>
            <a:off x="1318194" y="4458308"/>
            <a:ext cx="3667799" cy="307777"/>
          </a:xfrm>
          <a:prstGeom prst="rect">
            <a:avLst/>
          </a:prstGeom>
        </p:spPr>
        <p:txBody>
          <a:bodyPr wrap="none">
            <a:spAutoFit/>
          </a:bodyPr>
          <a:lstStyle/>
          <a:p>
            <a:r>
              <a:rPr lang="uk-UA" sz="1400" b="1" dirty="0">
                <a:latin typeface="Times New Roman" pitchFamily="18" charset="0"/>
                <a:cs typeface="Times New Roman" pitchFamily="18" charset="0"/>
                <a:hlinkClick r:id="rId9">
                  <a:extLst>
                    <a:ext uri="{A12FA001-AC4F-418D-AE19-62706E023703}">
                      <ahyp:hlinkClr xmlns:ahyp="http://schemas.microsoft.com/office/drawing/2018/hyperlinkcolor" xmlns="" val="tx"/>
                    </a:ext>
                  </a:extLst>
                </a:hlinkClick>
              </a:rPr>
              <a:t>Факультет підготовки іноземних громадян</a:t>
            </a:r>
            <a:endParaRPr lang="ru-RU" sz="1400" b="1"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7305" y="1793150"/>
            <a:ext cx="769483" cy="706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2378" y="2607302"/>
            <a:ext cx="807509" cy="741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7784" y="3405180"/>
            <a:ext cx="736974" cy="7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Прямоугольник 17">
            <a:hlinkClick r:id="rId13"/>
          </p:cNvPr>
          <p:cNvSpPr/>
          <p:nvPr/>
        </p:nvSpPr>
        <p:spPr>
          <a:xfrm>
            <a:off x="5881208" y="2565006"/>
            <a:ext cx="4572000" cy="523220"/>
          </a:xfrm>
          <a:prstGeom prst="rect">
            <a:avLst/>
          </a:prstGeom>
        </p:spPr>
        <p:txBody>
          <a:bodyPr>
            <a:spAutoFit/>
          </a:bodyPr>
          <a:lstStyle/>
          <a:p>
            <a:r>
              <a:rPr lang="uk-UA" sz="1400" b="1" dirty="0">
                <a:latin typeface="Times New Roman" pitchFamily="18" charset="0"/>
                <a:cs typeface="Times New Roman" pitchFamily="18" charset="0"/>
                <a:hlinkClick r:id="rId13">
                  <a:extLst>
                    <a:ext uri="{A12FA001-AC4F-418D-AE19-62706E023703}">
                      <ahyp:hlinkClr xmlns:ahyp="http://schemas.microsoft.com/office/drawing/2018/hyperlinkcolor" xmlns="" val="tx"/>
                    </a:ext>
                  </a:extLst>
                </a:hlinkClick>
              </a:rPr>
              <a:t>Факультет міжнародних відносин </a:t>
            </a:r>
            <a:r>
              <a:rPr lang="uk-UA" sz="1400" b="1" dirty="0">
                <a:latin typeface="Times New Roman" pitchFamily="18" charset="0"/>
                <a:cs typeface="Times New Roman" pitchFamily="18" charset="0"/>
                <a:hlinkClick r:id="rId13">
                  <a:extLst>
                    <a:ext uri="{A12FA001-AC4F-418D-AE19-62706E023703}">
                      <ahyp:hlinkClr xmlns:ahyp="http://schemas.microsoft.com/office/drawing/2018/hyperlinkcolor" xmlns="" val="tx"/>
                    </a:ext>
                  </a:extLst>
                </a:hlinkClick>
              </a:rPr>
              <a:t/>
            </a:r>
            <a:br>
              <a:rPr lang="uk-UA" sz="1400" b="1" dirty="0">
                <a:latin typeface="Times New Roman" pitchFamily="18" charset="0"/>
                <a:cs typeface="Times New Roman" pitchFamily="18" charset="0"/>
                <a:hlinkClick r:id="rId13">
                  <a:extLst>
                    <a:ext uri="{A12FA001-AC4F-418D-AE19-62706E023703}">
                      <ahyp:hlinkClr xmlns:ahyp="http://schemas.microsoft.com/office/drawing/2018/hyperlinkcolor" xmlns="" val="tx"/>
                    </a:ext>
                  </a:extLst>
                </a:hlinkClick>
              </a:rPr>
            </a:br>
            <a:r>
              <a:rPr lang="uk-UA" sz="1400" b="1" dirty="0">
                <a:latin typeface="Times New Roman" pitchFamily="18" charset="0"/>
                <a:cs typeface="Times New Roman" pitchFamily="18" charset="0"/>
                <a:hlinkClick r:id="rId13">
                  <a:extLst>
                    <a:ext uri="{A12FA001-AC4F-418D-AE19-62706E023703}">
                      <ahyp:hlinkClr xmlns:ahyp="http://schemas.microsoft.com/office/drawing/2018/hyperlinkcolor" xmlns="" val="tx"/>
                    </a:ext>
                  </a:extLst>
                </a:hlinkClick>
              </a:rPr>
              <a:t>та журналістикі</a:t>
            </a:r>
            <a:endParaRPr lang="ru-RU" sz="1400" b="1" dirty="0">
              <a:latin typeface="Times New Roman" pitchFamily="18" charset="0"/>
              <a:cs typeface="Times New Roman" pitchFamily="18" charset="0"/>
            </a:endParaRPr>
          </a:p>
        </p:txBody>
      </p:sp>
      <p:pic>
        <p:nvPicPr>
          <p:cNvPr id="3"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43878" y="2439638"/>
            <a:ext cx="861798" cy="773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Объект 3">
            <a:extLst>
              <a:ext uri="{FF2B5EF4-FFF2-40B4-BE49-F238E27FC236}">
                <a16:creationId xmlns:a16="http://schemas.microsoft.com/office/drawing/2014/main" xmlns="" id="{B56A0183-7A29-4264-8FDB-D0CB202F4732}"/>
              </a:ext>
            </a:extLst>
          </p:cNvPr>
          <p:cNvGraphicFramePr>
            <a:graphicFrameLocks noChangeAspect="1"/>
          </p:cNvGraphicFramePr>
          <p:nvPr>
            <p:extLst>
              <p:ext uri="{D42A27DB-BD31-4B8C-83A1-F6EECF244321}">
                <p14:modId xmlns:p14="http://schemas.microsoft.com/office/powerpoint/2010/main" val="3234148809"/>
              </p:ext>
            </p:extLst>
          </p:nvPr>
        </p:nvGraphicFramePr>
        <p:xfrm>
          <a:off x="4858476" y="3435846"/>
          <a:ext cx="858521" cy="858521"/>
        </p:xfrm>
        <a:graphic>
          <a:graphicData uri="http://schemas.openxmlformats.org/presentationml/2006/ole">
            <mc:AlternateContent xmlns:mc="http://schemas.openxmlformats.org/markup-compatibility/2006">
              <mc:Choice xmlns:v="urn:schemas-microsoft-com:vml" Requires="v">
                <p:oleObj spid="_x0000_s1087" name="Image" r:id="rId15" imgW="5193360" imgH="5193360" progId="Photoshop.Image.20">
                  <p:embed/>
                </p:oleObj>
              </mc:Choice>
              <mc:Fallback>
                <p:oleObj name="Image" r:id="rId15" imgW="5193360" imgH="5193360" progId="Photoshop.Image.20">
                  <p:embed/>
                  <p:pic>
                    <p:nvPicPr>
                      <p:cNvPr id="0" name=""/>
                      <p:cNvPicPr/>
                      <p:nvPr/>
                    </p:nvPicPr>
                    <p:blipFill>
                      <a:blip r:embed="rId16"/>
                      <a:stretch>
                        <a:fillRect/>
                      </a:stretch>
                    </p:blipFill>
                    <p:spPr>
                      <a:xfrm>
                        <a:off x="4858476" y="3435846"/>
                        <a:ext cx="858521" cy="858521"/>
                      </a:xfrm>
                      <a:prstGeom prst="rect">
                        <a:avLst/>
                      </a:prstGeom>
                    </p:spPr>
                  </p:pic>
                </p:oleObj>
              </mc:Fallback>
            </mc:AlternateContent>
          </a:graphicData>
        </a:graphic>
      </p:graphicFrame>
      <p:graphicFrame>
        <p:nvGraphicFramePr>
          <p:cNvPr id="9" name="Объект 8">
            <a:extLst>
              <a:ext uri="{FF2B5EF4-FFF2-40B4-BE49-F238E27FC236}">
                <a16:creationId xmlns:a16="http://schemas.microsoft.com/office/drawing/2014/main" xmlns="" id="{B6099B83-4781-405B-9629-43448A78779E}"/>
              </a:ext>
            </a:extLst>
          </p:cNvPr>
          <p:cNvGraphicFramePr>
            <a:graphicFrameLocks noChangeAspect="1"/>
          </p:cNvGraphicFramePr>
          <p:nvPr>
            <p:extLst>
              <p:ext uri="{D42A27DB-BD31-4B8C-83A1-F6EECF244321}">
                <p14:modId xmlns:p14="http://schemas.microsoft.com/office/powerpoint/2010/main" val="3257865220"/>
              </p:ext>
            </p:extLst>
          </p:nvPr>
        </p:nvGraphicFramePr>
        <p:xfrm>
          <a:off x="600261" y="4324116"/>
          <a:ext cx="611741" cy="576159"/>
        </p:xfrm>
        <a:graphic>
          <a:graphicData uri="http://schemas.openxmlformats.org/presentationml/2006/ole">
            <mc:AlternateContent xmlns:mc="http://schemas.openxmlformats.org/markup-compatibility/2006">
              <mc:Choice xmlns:v="urn:schemas-microsoft-com:vml" Requires="v">
                <p:oleObj spid="_x0000_s1088" name="Image" r:id="rId17" imgW="5637960" imgH="5307840" progId="Photoshop.Image.20">
                  <p:embed/>
                </p:oleObj>
              </mc:Choice>
              <mc:Fallback>
                <p:oleObj name="Image" r:id="rId17" imgW="5637960" imgH="5307840" progId="Photoshop.Image.20">
                  <p:embed/>
                  <p:pic>
                    <p:nvPicPr>
                      <p:cNvPr id="0" name=""/>
                      <p:cNvPicPr/>
                      <p:nvPr/>
                    </p:nvPicPr>
                    <p:blipFill>
                      <a:blip r:embed="rId18"/>
                      <a:stretch>
                        <a:fillRect/>
                      </a:stretch>
                    </p:blipFill>
                    <p:spPr>
                      <a:xfrm>
                        <a:off x="600261" y="4324116"/>
                        <a:ext cx="611741" cy="576159"/>
                      </a:xfrm>
                      <a:prstGeom prst="rect">
                        <a:avLst/>
                      </a:prstGeom>
                    </p:spPr>
                  </p:pic>
                </p:oleObj>
              </mc:Fallback>
            </mc:AlternateContent>
          </a:graphicData>
        </a:graphic>
      </p:graphicFrame>
      <p:graphicFrame>
        <p:nvGraphicFramePr>
          <p:cNvPr id="12" name="Объект 11">
            <a:extLst>
              <a:ext uri="{FF2B5EF4-FFF2-40B4-BE49-F238E27FC236}">
                <a16:creationId xmlns:a16="http://schemas.microsoft.com/office/drawing/2014/main" xmlns="" id="{FFCF22B5-9751-4454-AE62-38950EBD17B2}"/>
              </a:ext>
            </a:extLst>
          </p:cNvPr>
          <p:cNvGraphicFramePr>
            <a:graphicFrameLocks noChangeAspect="1"/>
          </p:cNvGraphicFramePr>
          <p:nvPr>
            <p:extLst>
              <p:ext uri="{D42A27DB-BD31-4B8C-83A1-F6EECF244321}">
                <p14:modId xmlns:p14="http://schemas.microsoft.com/office/powerpoint/2010/main" val="3617516965"/>
              </p:ext>
            </p:extLst>
          </p:nvPr>
        </p:nvGraphicFramePr>
        <p:xfrm>
          <a:off x="4645913" y="1812333"/>
          <a:ext cx="1160317" cy="523220"/>
        </p:xfrm>
        <a:graphic>
          <a:graphicData uri="http://schemas.openxmlformats.org/presentationml/2006/ole">
            <mc:AlternateContent xmlns:mc="http://schemas.openxmlformats.org/markup-compatibility/2006">
              <mc:Choice xmlns:v="urn:schemas-microsoft-com:vml" Requires="v">
                <p:oleObj spid="_x0000_s1089" name="Image" r:id="rId19" imgW="4787280" imgH="2158560" progId="Photoshop.Image.20">
                  <p:embed/>
                </p:oleObj>
              </mc:Choice>
              <mc:Fallback>
                <p:oleObj name="Image" r:id="rId19" imgW="4787280" imgH="2158560" progId="Photoshop.Image.20">
                  <p:embed/>
                  <p:pic>
                    <p:nvPicPr>
                      <p:cNvPr id="0" name=""/>
                      <p:cNvPicPr/>
                      <p:nvPr/>
                    </p:nvPicPr>
                    <p:blipFill>
                      <a:blip r:embed="rId20"/>
                      <a:stretch>
                        <a:fillRect/>
                      </a:stretch>
                    </p:blipFill>
                    <p:spPr>
                      <a:xfrm>
                        <a:off x="4645913" y="1812333"/>
                        <a:ext cx="1160317" cy="523220"/>
                      </a:xfrm>
                      <a:prstGeom prst="rect">
                        <a:avLst/>
                      </a:prstGeom>
                    </p:spPr>
                  </p:pic>
                </p:oleObj>
              </mc:Fallback>
            </mc:AlternateContent>
          </a:graphicData>
        </a:graphic>
      </p:graphicFrame>
      <p:sp>
        <p:nvSpPr>
          <p:cNvPr id="17" name="Прямоугольник 16"/>
          <p:cNvSpPr/>
          <p:nvPr/>
        </p:nvSpPr>
        <p:spPr>
          <a:xfrm>
            <a:off x="5881208" y="1781324"/>
            <a:ext cx="3202209" cy="523220"/>
          </a:xfrm>
          <a:prstGeom prst="rect">
            <a:avLst/>
          </a:prstGeom>
        </p:spPr>
        <p:txBody>
          <a:bodyPr wrap="square">
            <a:spAutoFit/>
          </a:bodyPr>
          <a:lstStyle/>
          <a:p>
            <a:r>
              <a:rPr lang="uk-UA" sz="1400" b="1" u="sng" dirty="0" smtClean="0">
                <a:solidFill>
                  <a:srgbClr val="0070C0"/>
                </a:solidFill>
                <a:latin typeface="Times New Roman" pitchFamily="18" charset="0"/>
                <a:cs typeface="Times New Roman" pitchFamily="18" charset="0"/>
                <a:hlinkClick r:id="rId6">
                  <a:extLst>
                    <a:ext uri="{A12FA001-AC4F-418D-AE19-62706E023703}">
                      <ahyp:hlinkClr xmlns:ahyp="http://schemas.microsoft.com/office/drawing/2018/hyperlinkcolor" xmlns="" val="tx"/>
                    </a:ext>
                  </a:extLst>
                </a:hlinkClick>
              </a:rPr>
              <a:t>Факультет міжнародної </a:t>
            </a:r>
            <a:r>
              <a:rPr lang="uk-UA" sz="1400" b="1" u="sng" dirty="0" err="1" smtClean="0">
                <a:solidFill>
                  <a:srgbClr val="0070C0"/>
                </a:solidFill>
                <a:latin typeface="Times New Roman" pitchFamily="18" charset="0"/>
                <a:cs typeface="Times New Roman" pitchFamily="18" charset="0"/>
                <a:hlinkClick r:id="rId6">
                  <a:extLst>
                    <a:ext uri="{A12FA001-AC4F-418D-AE19-62706E023703}">
                      <ahyp:hlinkClr xmlns:ahyp="http://schemas.microsoft.com/office/drawing/2018/hyperlinkcolor" xmlns="" val="tx"/>
                    </a:ext>
                  </a:extLst>
                </a:hlinkClick>
              </a:rPr>
              <a:t>екнономіки</a:t>
            </a:r>
            <a:r>
              <a:rPr lang="uk-UA" sz="1400" b="1" u="sng" dirty="0" smtClean="0">
                <a:solidFill>
                  <a:srgbClr val="0070C0"/>
                </a:solidFill>
                <a:latin typeface="Times New Roman" pitchFamily="18" charset="0"/>
                <a:cs typeface="Times New Roman" pitchFamily="18" charset="0"/>
                <a:hlinkClick r:id="rId6">
                  <a:extLst>
                    <a:ext uri="{A12FA001-AC4F-418D-AE19-62706E023703}">
                      <ahyp:hlinkClr xmlns:ahyp="http://schemas.microsoft.com/office/drawing/2018/hyperlinkcolor" xmlns="" val="tx"/>
                    </a:ext>
                  </a:extLst>
                </a:hlinkClick>
              </a:rPr>
              <a:t> і підприємництва</a:t>
            </a:r>
            <a:endParaRPr lang="en-US" sz="1400" b="1" u="sng"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497495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0846" y="151763"/>
            <a:ext cx="6933456" cy="1224136"/>
          </a:xfrm>
        </p:spPr>
        <p:txBody>
          <a:bodyPr>
            <a:noAutofit/>
          </a:bodyPr>
          <a:lstStyle/>
          <a:p>
            <a:r>
              <a:rPr lang="uk-UA" sz="2400" b="1" dirty="0">
                <a:solidFill>
                  <a:srgbClr val="3656A3"/>
                </a:solidFill>
              </a:rPr>
              <a:t>Участь </a:t>
            </a:r>
            <a:r>
              <a:rPr lang="ru-RU" sz="2400" b="1" dirty="0">
                <a:solidFill>
                  <a:srgbClr val="3656A3"/>
                </a:solidFill>
              </a:rPr>
              <a:t>ХНЕУ </a:t>
            </a:r>
            <a:r>
              <a:rPr lang="ru-RU" sz="2400" b="1" dirty="0" err="1">
                <a:solidFill>
                  <a:srgbClr val="3656A3"/>
                </a:solidFill>
              </a:rPr>
              <a:t>ім</a:t>
            </a:r>
            <a:r>
              <a:rPr lang="ru-RU" sz="2400" b="1" dirty="0">
                <a:solidFill>
                  <a:srgbClr val="3656A3"/>
                </a:solidFill>
              </a:rPr>
              <a:t>. С. </a:t>
            </a:r>
            <a:r>
              <a:rPr lang="ru-RU" sz="2400" b="1" dirty="0" err="1">
                <a:solidFill>
                  <a:srgbClr val="3656A3"/>
                </a:solidFill>
              </a:rPr>
              <a:t>Кузнеця</a:t>
            </a:r>
            <a:r>
              <a:rPr lang="ru-RU" sz="2400" b="1" dirty="0">
                <a:solidFill>
                  <a:srgbClr val="3656A3"/>
                </a:solidFill>
              </a:rPr>
              <a:t/>
            </a:r>
            <a:br>
              <a:rPr lang="ru-RU" sz="2400" b="1" dirty="0">
                <a:solidFill>
                  <a:srgbClr val="3656A3"/>
                </a:solidFill>
              </a:rPr>
            </a:br>
            <a:r>
              <a:rPr lang="uk-UA" sz="2400" b="1" dirty="0">
                <a:solidFill>
                  <a:srgbClr val="3656A3"/>
                </a:solidFill>
              </a:rPr>
              <a:t>у міжнародних організаціях</a:t>
            </a:r>
            <a:endParaRPr lang="ru-RU" sz="2400" b="1" dirty="0">
              <a:solidFill>
                <a:srgbClr val="3656A3"/>
              </a:solidFill>
            </a:endParaRPr>
          </a:p>
        </p:txBody>
      </p:sp>
      <p:sp>
        <p:nvSpPr>
          <p:cNvPr id="4" name="Прямоугольник 3"/>
          <p:cNvSpPr/>
          <p:nvPr/>
        </p:nvSpPr>
        <p:spPr>
          <a:xfrm>
            <a:off x="251520" y="1635646"/>
            <a:ext cx="6984776" cy="3046988"/>
          </a:xfrm>
          <a:prstGeom prst="rect">
            <a:avLst/>
          </a:prstGeom>
        </p:spPr>
        <p:txBody>
          <a:bodyPr wrap="square">
            <a:spAutoFit/>
          </a:bodyPr>
          <a:lstStyle/>
          <a:p>
            <a:pPr>
              <a:defRPr/>
            </a:pPr>
            <a:r>
              <a:rPr lang="ru-RU" sz="1600" b="1" dirty="0">
                <a:solidFill>
                  <a:srgbClr val="3656A3"/>
                </a:solidFill>
              </a:rPr>
              <a:t>ХНЕУ </a:t>
            </a:r>
            <a:r>
              <a:rPr lang="ru-RU" sz="1600" b="1" dirty="0" err="1">
                <a:solidFill>
                  <a:srgbClr val="3656A3"/>
                </a:solidFill>
              </a:rPr>
              <a:t>ім</a:t>
            </a:r>
            <a:r>
              <a:rPr lang="ru-RU" sz="1600" b="1" dirty="0">
                <a:solidFill>
                  <a:srgbClr val="3656A3"/>
                </a:solidFill>
              </a:rPr>
              <a:t>. С. </a:t>
            </a:r>
            <a:r>
              <a:rPr lang="ru-RU" sz="1600" b="1" dirty="0" err="1">
                <a:solidFill>
                  <a:srgbClr val="3656A3"/>
                </a:solidFill>
              </a:rPr>
              <a:t>Кузнеця</a:t>
            </a:r>
            <a:r>
              <a:rPr lang="ru-RU" sz="1600" b="1" dirty="0">
                <a:solidFill>
                  <a:srgbClr val="3656A3"/>
                </a:solidFill>
              </a:rPr>
              <a:t> </a:t>
            </a:r>
            <a:r>
              <a:rPr lang="uk-UA" sz="1600" dirty="0">
                <a:solidFill>
                  <a:srgbClr val="3656A3"/>
                </a:solidFill>
              </a:rPr>
              <a:t>з 2002 року є членом міжнародних фондів та асоціацій:</a:t>
            </a:r>
            <a:endParaRPr lang="uk-UA" sz="1600" b="1" dirty="0">
              <a:solidFill>
                <a:srgbClr val="3656A3"/>
              </a:solidFill>
            </a:endParaRPr>
          </a:p>
          <a:p>
            <a:pPr fontAlgn="auto">
              <a:spcAft>
                <a:spcPts val="0"/>
              </a:spcAft>
              <a:defRPr/>
            </a:pPr>
            <a:endParaRPr lang="uk-UA" sz="1600" dirty="0">
              <a:solidFill>
                <a:srgbClr val="3656A3"/>
              </a:solidFill>
            </a:endParaRPr>
          </a:p>
          <a:p>
            <a:pPr fontAlgn="auto">
              <a:spcAft>
                <a:spcPts val="0"/>
              </a:spcAft>
              <a:defRPr/>
            </a:pPr>
            <a:r>
              <a:rPr lang="uk-UA" sz="1600" dirty="0">
                <a:solidFill>
                  <a:srgbClr val="3656A3"/>
                </a:solidFill>
              </a:rPr>
              <a:t/>
            </a:r>
            <a:br>
              <a:rPr lang="uk-UA" sz="1600" dirty="0">
                <a:solidFill>
                  <a:srgbClr val="3656A3"/>
                </a:solidFill>
              </a:rPr>
            </a:br>
            <a:r>
              <a:rPr lang="uk-UA" sz="1600" dirty="0">
                <a:solidFill>
                  <a:srgbClr val="3656A3"/>
                </a:solidFill>
              </a:rPr>
              <a:t>1. Magna Charta Universitatum</a:t>
            </a:r>
            <a:r>
              <a:rPr lang="en-US" sz="1600" dirty="0">
                <a:solidFill>
                  <a:srgbClr val="3656A3"/>
                </a:solidFill>
              </a:rPr>
              <a:t> </a:t>
            </a:r>
            <a:r>
              <a:rPr lang="en-US" sz="1600" b="1" dirty="0">
                <a:solidFill>
                  <a:srgbClr val="3656A3"/>
                </a:solidFill>
              </a:rPr>
              <a:t>(OMCU)</a:t>
            </a:r>
            <a:endParaRPr lang="uk-UA" sz="1600" b="1" dirty="0">
              <a:solidFill>
                <a:srgbClr val="3656A3"/>
              </a:solidFill>
            </a:endParaRPr>
          </a:p>
          <a:p>
            <a:pPr fontAlgn="auto">
              <a:spcAft>
                <a:spcPts val="0"/>
              </a:spcAft>
              <a:defRPr/>
            </a:pPr>
            <a:r>
              <a:rPr lang="uk-UA" sz="1600" dirty="0">
                <a:solidFill>
                  <a:srgbClr val="3656A3"/>
                </a:solidFill>
              </a:rPr>
              <a:t>2. Європейська асоціація університетів (EUA) </a:t>
            </a:r>
            <a:br>
              <a:rPr lang="uk-UA" sz="1600" dirty="0">
                <a:solidFill>
                  <a:srgbClr val="3656A3"/>
                </a:solidFill>
              </a:rPr>
            </a:br>
            <a:r>
              <a:rPr lang="uk-UA" sz="1600" dirty="0">
                <a:solidFill>
                  <a:srgbClr val="3656A3"/>
                </a:solidFill>
              </a:rPr>
              <a:t>3. Франкофонське університетське агентство (АФУ) </a:t>
            </a:r>
            <a:br>
              <a:rPr lang="uk-UA" sz="1600" dirty="0">
                <a:solidFill>
                  <a:srgbClr val="3656A3"/>
                </a:solidFill>
              </a:rPr>
            </a:br>
            <a:r>
              <a:rPr lang="uk-UA" sz="1600" dirty="0">
                <a:solidFill>
                  <a:srgbClr val="3656A3"/>
                </a:solidFill>
              </a:rPr>
              <a:t>4. Асоціація економічних університетів Південної та Східної Європи та Чорноморського регіону (ASECU) </a:t>
            </a:r>
            <a:br>
              <a:rPr lang="uk-UA" sz="1600" dirty="0">
                <a:solidFill>
                  <a:srgbClr val="3656A3"/>
                </a:solidFill>
              </a:rPr>
            </a:br>
            <a:r>
              <a:rPr lang="uk-UA" sz="1600" dirty="0">
                <a:solidFill>
                  <a:srgbClr val="3656A3"/>
                </a:solidFill>
              </a:rPr>
              <a:t>5. Організація економічного співробітництва та розвитку (ОЕСР) </a:t>
            </a:r>
            <a:br>
              <a:rPr lang="uk-UA" sz="1600" dirty="0">
                <a:solidFill>
                  <a:srgbClr val="3656A3"/>
                </a:solidFill>
              </a:rPr>
            </a:br>
            <a:r>
              <a:rPr lang="uk-UA" sz="1600" dirty="0">
                <a:solidFill>
                  <a:srgbClr val="3656A3"/>
                </a:solidFill>
              </a:rPr>
              <a:t>6. Міжнародна асоціація шкіл та адміністративних інститутів (IASIA) </a:t>
            </a:r>
            <a:br>
              <a:rPr lang="uk-UA" sz="1600" dirty="0">
                <a:solidFill>
                  <a:srgbClr val="3656A3"/>
                </a:solidFill>
              </a:rPr>
            </a:br>
            <a:r>
              <a:rPr lang="uk-UA" sz="1600" dirty="0">
                <a:solidFill>
                  <a:srgbClr val="3656A3"/>
                </a:solidFill>
              </a:rPr>
              <a:t>7. Асоціація європейських прикордонних регіонів (AEBR) </a:t>
            </a:r>
            <a:br>
              <a:rPr lang="uk-UA" sz="1600" dirty="0">
                <a:solidFill>
                  <a:srgbClr val="3656A3"/>
                </a:solidFill>
              </a:rPr>
            </a:br>
            <a:r>
              <a:rPr lang="uk-UA" sz="1600" dirty="0">
                <a:solidFill>
                  <a:srgbClr val="3656A3"/>
                </a:solidFill>
              </a:rPr>
              <a:t>8. Європейський дослідницький центр інформаційних систем (ERCIS)</a:t>
            </a:r>
            <a:endParaRPr lang="uk-UA" sz="1600" b="1" dirty="0">
              <a:solidFill>
                <a:srgbClr val="3656A3"/>
              </a:solidFill>
            </a:endParaRPr>
          </a:p>
        </p:txBody>
      </p:sp>
      <p:sp>
        <p:nvSpPr>
          <p:cNvPr id="11268" name="AutoShape 4" descr="Картинки по запросу EUA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270" name="Picture 6" descr="Картинки по запросу EUA logo"/>
          <p:cNvPicPr>
            <a:picLocks noChangeAspect="1" noChangeArrowheads="1"/>
          </p:cNvPicPr>
          <p:nvPr/>
        </p:nvPicPr>
        <p:blipFill>
          <a:blip r:embed="rId4" cstate="print"/>
          <a:srcRect/>
          <a:stretch>
            <a:fillRect/>
          </a:stretch>
        </p:blipFill>
        <p:spPr bwMode="auto">
          <a:xfrm>
            <a:off x="7453314" y="1830851"/>
            <a:ext cx="1489558" cy="571504"/>
          </a:xfrm>
          <a:prstGeom prst="rect">
            <a:avLst/>
          </a:prstGeom>
          <a:noFill/>
        </p:spPr>
      </p:pic>
      <p:sp>
        <p:nvSpPr>
          <p:cNvPr id="11272" name="AutoShape 8" descr="Картинки по запросу AUF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74" name="AutoShape 10" descr="Картинки по запросу AUF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76" name="AutoShape 12" descr="Картинки по запросу AUF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277" name="Picture 13" descr="C:\Documents and Settings\admin\Рабочий стол\Logo_AUF.png"/>
          <p:cNvPicPr>
            <a:picLocks noChangeAspect="1" noChangeArrowheads="1"/>
          </p:cNvPicPr>
          <p:nvPr/>
        </p:nvPicPr>
        <p:blipFill>
          <a:blip r:embed="rId5" cstate="print"/>
          <a:srcRect/>
          <a:stretch>
            <a:fillRect/>
          </a:stretch>
        </p:blipFill>
        <p:spPr bwMode="auto">
          <a:xfrm>
            <a:off x="6215074" y="2000246"/>
            <a:ext cx="928694" cy="656769"/>
          </a:xfrm>
          <a:prstGeom prst="rect">
            <a:avLst/>
          </a:prstGeom>
          <a:noFill/>
        </p:spPr>
      </p:pic>
      <p:sp>
        <p:nvSpPr>
          <p:cNvPr id="11279" name="AutoShape 15" descr="Картинки по запросу ASECU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280" name="Picture 16" descr="C:\Documents and Settings\admin\Рабочий стол\logo_asecu.png"/>
          <p:cNvPicPr>
            <a:picLocks noChangeAspect="1" noChangeArrowheads="1"/>
          </p:cNvPicPr>
          <p:nvPr/>
        </p:nvPicPr>
        <p:blipFill>
          <a:blip r:embed="rId6" cstate="print"/>
          <a:srcRect/>
          <a:stretch>
            <a:fillRect/>
          </a:stretch>
        </p:blipFill>
        <p:spPr bwMode="auto">
          <a:xfrm>
            <a:off x="7144918" y="2833702"/>
            <a:ext cx="1699986" cy="493942"/>
          </a:xfrm>
          <a:prstGeom prst="rect">
            <a:avLst/>
          </a:prstGeom>
          <a:noFill/>
        </p:spPr>
      </p:pic>
      <p:sp>
        <p:nvSpPr>
          <p:cNvPr id="11282" name="AutoShape 18" descr="Картинки по запросу OECD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283" name="Picture 19" descr="C:\Documents and Settings\admin\Рабочий стол\OECD-logo.jpg"/>
          <p:cNvPicPr>
            <a:picLocks noChangeAspect="1" noChangeArrowheads="1"/>
          </p:cNvPicPr>
          <p:nvPr/>
        </p:nvPicPr>
        <p:blipFill>
          <a:blip r:embed="rId7" cstate="print"/>
          <a:srcRect/>
          <a:stretch>
            <a:fillRect/>
          </a:stretch>
        </p:blipFill>
        <p:spPr bwMode="auto">
          <a:xfrm>
            <a:off x="6000760" y="2786064"/>
            <a:ext cx="1211231" cy="758408"/>
          </a:xfrm>
          <a:prstGeom prst="rect">
            <a:avLst/>
          </a:prstGeom>
          <a:noFill/>
        </p:spPr>
      </p:pic>
      <p:sp>
        <p:nvSpPr>
          <p:cNvPr id="11285" name="AutoShape 21" descr="Картинки по запросу Міжнародна асоціація шкіл та інститутів адміністрування"/>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286" name="Picture 22" descr="C:\Documents and Settings\admin\Рабочий стол\3af7182b-912d-4429-88d1-24d2815a15df.jpg"/>
          <p:cNvPicPr>
            <a:picLocks noChangeAspect="1" noChangeArrowheads="1"/>
          </p:cNvPicPr>
          <p:nvPr/>
        </p:nvPicPr>
        <p:blipFill>
          <a:blip r:embed="rId8" cstate="print"/>
          <a:srcRect/>
          <a:stretch>
            <a:fillRect/>
          </a:stretch>
        </p:blipFill>
        <p:spPr bwMode="auto">
          <a:xfrm>
            <a:off x="6286512" y="3786196"/>
            <a:ext cx="2589179" cy="471419"/>
          </a:xfrm>
          <a:prstGeom prst="rect">
            <a:avLst/>
          </a:prstGeom>
          <a:noFill/>
        </p:spPr>
      </p:pic>
      <p:pic>
        <p:nvPicPr>
          <p:cNvPr id="11287" name="Picture 23" descr="C:\Documents and Settings\admin\Рабочий стол\скачанные файлы.jpg"/>
          <p:cNvPicPr>
            <a:picLocks noChangeAspect="1" noChangeArrowheads="1"/>
          </p:cNvPicPr>
          <p:nvPr/>
        </p:nvPicPr>
        <p:blipFill>
          <a:blip r:embed="rId9" cstate="print"/>
          <a:srcRect/>
          <a:stretch>
            <a:fillRect/>
          </a:stretch>
        </p:blipFill>
        <p:spPr bwMode="auto">
          <a:xfrm>
            <a:off x="6286512" y="4286262"/>
            <a:ext cx="1166802" cy="637574"/>
          </a:xfrm>
          <a:prstGeom prst="rect">
            <a:avLst/>
          </a:prstGeom>
          <a:noFill/>
        </p:spPr>
      </p:pic>
      <p:sp>
        <p:nvSpPr>
          <p:cNvPr id="11289" name="AutoShape 25" descr="Картинки по запросу ERCIS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290" name="Picture 26" descr="C:\Documents and Settings\admin\Рабочий стол\скачанные файлы.png"/>
          <p:cNvPicPr>
            <a:picLocks noChangeAspect="1" noChangeArrowheads="1"/>
          </p:cNvPicPr>
          <p:nvPr/>
        </p:nvPicPr>
        <p:blipFill>
          <a:blip r:embed="rId10" cstate="print"/>
          <a:srcRect/>
          <a:stretch>
            <a:fillRect/>
          </a:stretch>
        </p:blipFill>
        <p:spPr bwMode="auto">
          <a:xfrm>
            <a:off x="7572396" y="4286262"/>
            <a:ext cx="1214412" cy="719498"/>
          </a:xfrm>
          <a:prstGeom prst="rect">
            <a:avLst/>
          </a:prstGeom>
          <a:noFill/>
        </p:spPr>
      </p:pic>
    </p:spTree>
    <p:extLst>
      <p:ext uri="{BB962C8B-B14F-4D97-AF65-F5344CB8AC3E}">
        <p14:creationId xmlns:p14="http://schemas.microsoft.com/office/powerpoint/2010/main" val="2477273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5154" y="357172"/>
            <a:ext cx="6735917" cy="857250"/>
          </a:xfrm>
        </p:spPr>
        <p:txBody>
          <a:bodyPr>
            <a:noAutofit/>
          </a:bodyPr>
          <a:lstStyle/>
          <a:p>
            <a:r>
              <a:rPr lang="ru-RU" sz="2400" b="1" dirty="0">
                <a:solidFill>
                  <a:srgbClr val="3656A3"/>
                </a:solidFill>
              </a:rPr>
              <a:t>ХНЕУ </a:t>
            </a:r>
            <a:r>
              <a:rPr lang="ru-RU" sz="2400" b="1" dirty="0" err="1">
                <a:solidFill>
                  <a:srgbClr val="3656A3"/>
                </a:solidFill>
              </a:rPr>
              <a:t>ім</a:t>
            </a:r>
            <a:r>
              <a:rPr lang="ru-RU" sz="2400" b="1" dirty="0">
                <a:solidFill>
                  <a:srgbClr val="3656A3"/>
                </a:solidFill>
              </a:rPr>
              <a:t>. С. </a:t>
            </a:r>
            <a:r>
              <a:rPr lang="ru-RU" sz="2400" b="1" dirty="0" err="1">
                <a:solidFill>
                  <a:srgbClr val="3656A3"/>
                </a:solidFill>
              </a:rPr>
              <a:t>Кузнеця</a:t>
            </a:r>
            <a:r>
              <a:rPr lang="ru-RU" sz="2400" b="1" dirty="0">
                <a:solidFill>
                  <a:srgbClr val="3656A3"/>
                </a:solidFill>
              </a:rPr>
              <a:t/>
            </a:r>
            <a:br>
              <a:rPr lang="ru-RU" sz="2400" b="1" dirty="0">
                <a:solidFill>
                  <a:srgbClr val="3656A3"/>
                </a:solidFill>
              </a:rPr>
            </a:br>
            <a:r>
              <a:rPr lang="uk-UA" sz="2400" b="1" dirty="0">
                <a:solidFill>
                  <a:srgbClr val="3656A3"/>
                </a:solidFill>
              </a:rPr>
              <a:t>ЦЕНТРИ міжнародного співробітництва</a:t>
            </a:r>
            <a:endParaRPr lang="ru-RU" sz="2400" b="1" dirty="0">
              <a:solidFill>
                <a:srgbClr val="3656A3"/>
              </a:solidFill>
            </a:endParaRPr>
          </a:p>
        </p:txBody>
      </p:sp>
      <p:sp>
        <p:nvSpPr>
          <p:cNvPr id="4" name="Прямоугольник 3"/>
          <p:cNvSpPr/>
          <p:nvPr/>
        </p:nvSpPr>
        <p:spPr>
          <a:xfrm>
            <a:off x="3851920" y="1757958"/>
            <a:ext cx="5292080" cy="3385542"/>
          </a:xfrm>
          <a:prstGeom prst="rect">
            <a:avLst/>
          </a:prstGeom>
        </p:spPr>
        <p:txBody>
          <a:bodyPr wrap="square">
            <a:spAutoFit/>
          </a:bodyPr>
          <a:lstStyle/>
          <a:p>
            <a:pPr marL="342900" indent="-342900">
              <a:buFont typeface="Arial" pitchFamily="34" charset="0"/>
              <a:buChar char="•"/>
            </a:pPr>
            <a:r>
              <a:rPr lang="uk-UA" sz="1600" dirty="0">
                <a:solidFill>
                  <a:srgbClr val="3656A3"/>
                </a:solidFill>
              </a:rPr>
              <a:t>Австрійський центр (і студентський коворкінг-центр) </a:t>
            </a:r>
          </a:p>
          <a:p>
            <a:pPr marL="342900" indent="-342900">
              <a:buFont typeface="Arial" pitchFamily="34" charset="0"/>
              <a:buChar char="•"/>
            </a:pPr>
            <a:r>
              <a:rPr lang="uk-UA" sz="1600" dirty="0">
                <a:solidFill>
                  <a:srgbClr val="3656A3"/>
                </a:solidFill>
              </a:rPr>
              <a:t>Французький клуб </a:t>
            </a:r>
          </a:p>
          <a:p>
            <a:pPr marL="342900" indent="-342900">
              <a:buFont typeface="Arial" pitchFamily="34" charset="0"/>
              <a:buChar char="•"/>
            </a:pPr>
            <a:r>
              <a:rPr lang="uk-UA" sz="1600" dirty="0">
                <a:solidFill>
                  <a:srgbClr val="3656A3"/>
                </a:solidFill>
              </a:rPr>
              <a:t>Центр українсько-польських академічних обмінів </a:t>
            </a:r>
          </a:p>
          <a:p>
            <a:pPr marL="342900" indent="-342900">
              <a:buFont typeface="Arial" pitchFamily="34" charset="0"/>
              <a:buChar char="•"/>
            </a:pPr>
            <a:r>
              <a:rPr lang="uk-UA" sz="1600" dirty="0">
                <a:solidFill>
                  <a:srgbClr val="3656A3"/>
                </a:solidFill>
              </a:rPr>
              <a:t>Центр вивчення арабської мови </a:t>
            </a:r>
          </a:p>
          <a:p>
            <a:pPr marL="342900" indent="-342900">
              <a:buFont typeface="Arial" pitchFamily="34" charset="0"/>
              <a:buChar char="•"/>
            </a:pPr>
            <a:r>
              <a:rPr lang="uk-UA" sz="1600" dirty="0">
                <a:solidFill>
                  <a:srgbClr val="3656A3"/>
                </a:solidFill>
              </a:rPr>
              <a:t>Центр університетської діяльності </a:t>
            </a:r>
          </a:p>
          <a:p>
            <a:pPr marL="342900" indent="-342900">
              <a:buFont typeface="Arial" pitchFamily="34" charset="0"/>
              <a:buChar char="•"/>
            </a:pPr>
            <a:r>
              <a:rPr lang="uk-UA" sz="1600" dirty="0">
                <a:solidFill>
                  <a:srgbClr val="3656A3"/>
                </a:solidFill>
              </a:rPr>
              <a:t>Українсько-марокканський центр </a:t>
            </a:r>
          </a:p>
          <a:p>
            <a:pPr marL="342900" indent="-342900">
              <a:buFont typeface="Arial" pitchFamily="34" charset="0"/>
              <a:buChar char="•"/>
            </a:pPr>
            <a:r>
              <a:rPr lang="uk-UA" sz="1600" dirty="0">
                <a:solidFill>
                  <a:srgbClr val="3656A3"/>
                </a:solidFill>
              </a:rPr>
              <a:t>Українсько-болгарський центр співпраці та партнерства </a:t>
            </a:r>
          </a:p>
          <a:p>
            <a:pPr marL="342900" indent="-342900">
              <a:buFont typeface="Arial" pitchFamily="34" charset="0"/>
              <a:buChar char="•"/>
            </a:pPr>
            <a:r>
              <a:rPr lang="uk-UA" sz="1600" dirty="0">
                <a:solidFill>
                  <a:srgbClr val="3656A3"/>
                </a:solidFill>
              </a:rPr>
              <a:t>Інформаційний центр Європейського Союзу </a:t>
            </a:r>
          </a:p>
          <a:p>
            <a:pPr marL="342900" indent="-342900">
              <a:buFont typeface="Arial" pitchFamily="34" charset="0"/>
              <a:buChar char="•"/>
            </a:pPr>
            <a:r>
              <a:rPr lang="uk-UA" sz="1600" dirty="0">
                <a:solidFill>
                  <a:srgbClr val="3656A3"/>
                </a:solidFill>
              </a:rPr>
              <a:t>Центр інноваційних знань Світового банку </a:t>
            </a:r>
          </a:p>
          <a:p>
            <a:pPr marL="342900" indent="-342900">
              <a:buFont typeface="Arial" pitchFamily="34" charset="0"/>
              <a:buChar char="•"/>
            </a:pPr>
            <a:r>
              <a:rPr lang="uk-UA" sz="1600" dirty="0">
                <a:solidFill>
                  <a:srgbClr val="3656A3"/>
                </a:solidFill>
              </a:rPr>
              <a:t>Інформаційний центр Асоціації європейських прикордонних регіонів (AEBR)</a:t>
            </a:r>
            <a:endParaRPr lang="en-US" sz="1600" dirty="0">
              <a:solidFill>
                <a:srgbClr val="3656A3"/>
              </a:solidFill>
            </a:endParaRPr>
          </a:p>
          <a:p>
            <a:r>
              <a:rPr lang="uk-UA" sz="1100" b="1" dirty="0"/>
              <a:t/>
            </a:r>
            <a:br>
              <a:rPr lang="uk-UA" sz="1100" b="1" dirty="0"/>
            </a:br>
            <a:r>
              <a:rPr lang="en-US" sz="1100" b="1" dirty="0"/>
              <a:t> </a:t>
            </a:r>
            <a:endParaRPr lang="ru-RU" sz="1100" dirty="0"/>
          </a:p>
        </p:txBody>
      </p:sp>
      <p:pic>
        <p:nvPicPr>
          <p:cNvPr id="7170" name="Picture 2" descr="image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4083918"/>
            <a:ext cx="1285884" cy="90435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hneu.edu.ua/web/public/moved/hneu/International_activity/logo-center-EU.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500" t="11244" r="13896" b="11244"/>
          <a:stretch/>
        </p:blipFill>
        <p:spPr bwMode="auto">
          <a:xfrm>
            <a:off x="270630" y="3273570"/>
            <a:ext cx="878097" cy="765934"/>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1652" y="3294555"/>
            <a:ext cx="971612" cy="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820" y="1732811"/>
            <a:ext cx="2266875" cy="48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8" cstate="print"/>
          <a:srcRect/>
          <a:stretch>
            <a:fillRect/>
          </a:stretch>
        </p:blipFill>
        <p:spPr bwMode="auto">
          <a:xfrm>
            <a:off x="2323222" y="3223117"/>
            <a:ext cx="1285884" cy="805614"/>
          </a:xfrm>
          <a:prstGeom prst="rect">
            <a:avLst/>
          </a:prstGeom>
          <a:noFill/>
          <a:ln w="9525">
            <a:noFill/>
            <a:miter lim="800000"/>
            <a:headEnd/>
            <a:tailEnd/>
          </a:ln>
          <a:effectLst/>
        </p:spPr>
      </p:pic>
      <p:pic>
        <p:nvPicPr>
          <p:cNvPr id="10243" name="Picture 3"/>
          <p:cNvPicPr>
            <a:picLocks noChangeAspect="1" noChangeArrowheads="1"/>
          </p:cNvPicPr>
          <p:nvPr/>
        </p:nvPicPr>
        <p:blipFill>
          <a:blip r:embed="rId9" cstate="print"/>
          <a:srcRect/>
          <a:stretch>
            <a:fillRect/>
          </a:stretch>
        </p:blipFill>
        <p:spPr bwMode="auto">
          <a:xfrm>
            <a:off x="207767" y="2365498"/>
            <a:ext cx="1857388" cy="817455"/>
          </a:xfrm>
          <a:prstGeom prst="rect">
            <a:avLst/>
          </a:prstGeom>
          <a:noFill/>
          <a:ln w="9525">
            <a:noFill/>
            <a:miter lim="800000"/>
            <a:headEnd/>
            <a:tailEnd/>
          </a:ln>
          <a:effectLst/>
        </p:spPr>
      </p:pic>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81438" y="2140514"/>
            <a:ext cx="1592824" cy="1062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73088" y="4128172"/>
            <a:ext cx="1641146" cy="846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775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3158" name="Рисунок 55" descr="Описание: C:\Documents and Settings\User\Мои документы\Downloads\Gmail (1)\ліон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638" y="1444259"/>
            <a:ext cx="851594" cy="610798"/>
          </a:xfrm>
          <a:prstGeom prst="rect">
            <a:avLst/>
          </a:prstGeom>
          <a:noFill/>
          <a:extLst>
            <a:ext uri="{909E8E84-426E-40DD-AFC4-6F175D3DCCD1}">
              <a14:hiddenFill xmlns:a14="http://schemas.microsoft.com/office/drawing/2010/main">
                <a:solidFill>
                  <a:srgbClr val="FFFFFF"/>
                </a:solidFill>
              </a14:hiddenFill>
            </a:ext>
          </a:extLst>
        </p:spPr>
      </p:pic>
      <p:pic>
        <p:nvPicPr>
          <p:cNvPr id="3157" name="Рисунок 56" descr="Описание: C:\Documents and Settings\User\Мои документы\Downloads\Gmail (1)\Люлєо.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3586" y="2114049"/>
            <a:ext cx="1062429" cy="445283"/>
          </a:xfrm>
          <a:prstGeom prst="rect">
            <a:avLst/>
          </a:prstGeom>
          <a:noFill/>
          <a:extLst>
            <a:ext uri="{909E8E84-426E-40DD-AFC4-6F175D3DCCD1}">
              <a14:hiddenFill xmlns:a14="http://schemas.microsoft.com/office/drawing/2010/main">
                <a:solidFill>
                  <a:srgbClr val="FFFFFF"/>
                </a:solidFill>
              </a14:hiddenFill>
            </a:ext>
          </a:extLst>
        </p:spPr>
      </p:pic>
      <p:pic>
        <p:nvPicPr>
          <p:cNvPr id="3152" name="Рисунок 51" descr="Описание: C:\Documents and Settings\User\Мои документы\Downloads\Gmail (1)\Bratislav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3463" y="3111516"/>
            <a:ext cx="7143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3147" name="Рисунок 47" descr="Описание: C:\Documents and Settings\User\Мои документы\Downloads\Gmail (1)\Ун_верситет Humanita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4550" y="142225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146" name="Рисунок 48" descr="Описание: C:\Documents and Settings\User\Мои документы\Downloads\Gmail (1)\universidade Lusofona de Humanidades e Tecnologia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36173" y="1582658"/>
            <a:ext cx="12192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3132" name="Рисунок 14" descr="Описание: C:\Documents and Settings\User\Мои документы\Downloads\Gmail (1)\поольство оаэ.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88580" y="3495963"/>
            <a:ext cx="3333750" cy="108585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071538" y="357172"/>
            <a:ext cx="8072462" cy="857250"/>
          </a:xfrm>
        </p:spPr>
        <p:txBody>
          <a:bodyPr>
            <a:noAutofit/>
          </a:bodyPr>
          <a:lstStyle/>
          <a:p>
            <a:r>
              <a:rPr lang="ru-RU" sz="2800" b="1" dirty="0" err="1">
                <a:solidFill>
                  <a:srgbClr val="1F497D"/>
                </a:solidFill>
              </a:rPr>
              <a:t>Іноземні</a:t>
            </a:r>
            <a:r>
              <a:rPr lang="ru-RU" sz="2800" b="1" dirty="0">
                <a:solidFill>
                  <a:srgbClr val="1F497D"/>
                </a:solidFill>
              </a:rPr>
              <a:t> </a:t>
            </a:r>
            <a:r>
              <a:rPr lang="ru-RU" sz="2800" b="1" dirty="0" err="1">
                <a:solidFill>
                  <a:srgbClr val="1F497D"/>
                </a:solidFill>
              </a:rPr>
              <a:t>партнери</a:t>
            </a:r>
            <a:endParaRPr lang="ru-RU" sz="2400" b="1" dirty="0">
              <a:solidFill>
                <a:srgbClr val="1F497D"/>
              </a:solidFill>
            </a:endParaRPr>
          </a:p>
        </p:txBody>
      </p:sp>
      <p:pic>
        <p:nvPicPr>
          <p:cNvPr id="3123" name="Рисунок 1" descr="Описание: C:\Documents and Settings\User\Мои документы\Downloads\Gmail (1)\Саньяський _нститут ав_ац_ї _ туризму (КНР).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23161" y="2643758"/>
            <a:ext cx="2229951" cy="288771"/>
          </a:xfrm>
          <a:prstGeom prst="rect">
            <a:avLst/>
          </a:prstGeom>
          <a:noFill/>
          <a:extLst>
            <a:ext uri="{909E8E84-426E-40DD-AFC4-6F175D3DCCD1}">
              <a14:hiddenFill xmlns:a14="http://schemas.microsoft.com/office/drawing/2010/main">
                <a:solidFill>
                  <a:srgbClr val="FFFFFF"/>
                </a:solidFill>
              </a14:hiddenFill>
            </a:ext>
          </a:extLst>
        </p:spPr>
      </p:pic>
      <p:pic>
        <p:nvPicPr>
          <p:cNvPr id="3122" name="Рисунок 2" descr="Описание: C:\Documents and Settings\User\Мои документы\Downloads\Gmail (1)\В_денський ун_верситет Модуль.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9755" y="2672482"/>
            <a:ext cx="1453354" cy="439034"/>
          </a:xfrm>
          <a:prstGeom prst="rect">
            <a:avLst/>
          </a:prstGeom>
          <a:noFill/>
          <a:extLst>
            <a:ext uri="{909E8E84-426E-40DD-AFC4-6F175D3DCCD1}">
              <a14:hiddenFill xmlns:a14="http://schemas.microsoft.com/office/drawing/2010/main">
                <a:solidFill>
                  <a:srgbClr val="FFFFFF"/>
                </a:solidFill>
              </a14:hiddenFill>
            </a:ext>
          </a:extLst>
        </p:spPr>
      </p:pic>
      <p:pic>
        <p:nvPicPr>
          <p:cNvPr id="3121" name="Рисунок 3" descr="Описание: C:\Documents and Settings\User\Мои документы\Downloads\Gmail (1)\Ун_верситет прикладних наук верхної Австр_ї.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16016" y="2502382"/>
            <a:ext cx="2076450" cy="581025"/>
          </a:xfrm>
          <a:prstGeom prst="rect">
            <a:avLst/>
          </a:prstGeom>
          <a:noFill/>
          <a:extLst>
            <a:ext uri="{909E8E84-426E-40DD-AFC4-6F175D3DCCD1}">
              <a14:hiddenFill xmlns:a14="http://schemas.microsoft.com/office/drawing/2010/main">
                <a:solidFill>
                  <a:srgbClr val="FFFFFF"/>
                </a:solidFill>
              </a14:hiddenFill>
            </a:ext>
          </a:extLst>
        </p:spPr>
      </p:pic>
      <p:pic>
        <p:nvPicPr>
          <p:cNvPr id="3120" name="Рисунок 8" descr="Описание: C:\Documents and Settings\User\Мои документы\Downloads\Gmail (1)\Ун_верситет Abou-Bekr Belkaid-Tlemcen.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0491" y="3839067"/>
            <a:ext cx="1756296" cy="652126"/>
          </a:xfrm>
          <a:prstGeom prst="rect">
            <a:avLst/>
          </a:prstGeom>
          <a:noFill/>
          <a:extLst>
            <a:ext uri="{909E8E84-426E-40DD-AFC4-6F175D3DCCD1}">
              <a14:hiddenFill xmlns:a14="http://schemas.microsoft.com/office/drawing/2010/main">
                <a:solidFill>
                  <a:srgbClr val="FFFFFF"/>
                </a:solidFill>
              </a14:hiddenFill>
            </a:ext>
          </a:extLst>
        </p:spPr>
      </p:pic>
      <p:pic>
        <p:nvPicPr>
          <p:cNvPr id="3119" name="Рисунок 5" descr="Описание: C:\Documents and Settings\User\Мои документы\Downloads\Gmail (1)\Нац_ональний ун_верситет арх_тектури та буд_вництва В_рмен_ї.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49610" y="1472300"/>
            <a:ext cx="725289" cy="665948"/>
          </a:xfrm>
          <a:prstGeom prst="rect">
            <a:avLst/>
          </a:prstGeom>
          <a:noFill/>
          <a:extLst>
            <a:ext uri="{909E8E84-426E-40DD-AFC4-6F175D3DCCD1}">
              <a14:hiddenFill xmlns:a14="http://schemas.microsoft.com/office/drawing/2010/main">
                <a:solidFill>
                  <a:srgbClr val="FFFFFF"/>
                </a:solidFill>
              </a14:hiddenFill>
            </a:ext>
          </a:extLst>
        </p:spPr>
      </p:pic>
      <p:pic>
        <p:nvPicPr>
          <p:cNvPr id="3118" name="Рисунок 6" descr="Описание: C:\Documents and Settings\User\Мои документы\Downloads\Gmail (1)\Батумська державна морська академ_я.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7494" y="3167357"/>
            <a:ext cx="630785" cy="630785"/>
          </a:xfrm>
          <a:prstGeom prst="rect">
            <a:avLst/>
          </a:prstGeom>
          <a:noFill/>
          <a:extLst>
            <a:ext uri="{909E8E84-426E-40DD-AFC4-6F175D3DCCD1}">
              <a14:hiddenFill xmlns:a14="http://schemas.microsoft.com/office/drawing/2010/main">
                <a:solidFill>
                  <a:srgbClr val="FFFFFF"/>
                </a:solidFill>
              </a14:hiddenFill>
            </a:ext>
          </a:extLst>
        </p:spPr>
      </p:pic>
      <p:pic>
        <p:nvPicPr>
          <p:cNvPr id="3117" name="Рисунок 7" descr="Описание: C:\Documents and Settings\User\Мои документы\Downloads\Gmail (1)\Фонд Ромунальдо Дель Б_янко (Флоренц_я).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38944" y="3155093"/>
            <a:ext cx="754967" cy="672491"/>
          </a:xfrm>
          <a:prstGeom prst="rect">
            <a:avLst/>
          </a:prstGeom>
          <a:noFill/>
          <a:extLst>
            <a:ext uri="{909E8E84-426E-40DD-AFC4-6F175D3DCCD1}">
              <a14:hiddenFill xmlns:a14="http://schemas.microsoft.com/office/drawing/2010/main">
                <a:solidFill>
                  <a:srgbClr val="FFFFFF"/>
                </a:solidFill>
              </a14:hiddenFill>
            </a:ext>
          </a:extLst>
        </p:spPr>
      </p:pic>
      <p:pic>
        <p:nvPicPr>
          <p:cNvPr id="3129" name="Рисунок 10" descr="Описание: C:\Documents and Settings\User\Мои документы\Downloads\Gmail (1)\манитоба.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30794" y="3671012"/>
            <a:ext cx="1647060" cy="494118"/>
          </a:xfrm>
          <a:prstGeom prst="rect">
            <a:avLst/>
          </a:prstGeom>
          <a:noFill/>
          <a:extLst>
            <a:ext uri="{909E8E84-426E-40DD-AFC4-6F175D3DCCD1}">
              <a14:hiddenFill xmlns:a14="http://schemas.microsoft.com/office/drawing/2010/main">
                <a:solidFill>
                  <a:srgbClr val="FFFFFF"/>
                </a:solidFill>
              </a14:hiddenFill>
            </a:ext>
          </a:extLst>
        </p:spPr>
      </p:pic>
      <p:pic>
        <p:nvPicPr>
          <p:cNvPr id="3128" name="Рисунок 11" descr="Описание: C:\Documents and Settings\User\Мои документы\Downloads\Gmail (1)\Хэбейский ун_верситет науки технологии.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37743" y="2597792"/>
            <a:ext cx="681983" cy="681983"/>
          </a:xfrm>
          <a:prstGeom prst="rect">
            <a:avLst/>
          </a:prstGeom>
          <a:noFill/>
          <a:extLst>
            <a:ext uri="{909E8E84-426E-40DD-AFC4-6F175D3DCCD1}">
              <a14:hiddenFill xmlns:a14="http://schemas.microsoft.com/office/drawing/2010/main">
                <a:solidFill>
                  <a:srgbClr val="FFFFFF"/>
                </a:solidFill>
              </a14:hiddenFill>
            </a:ext>
          </a:extLst>
        </p:spPr>
      </p:pic>
      <p:pic>
        <p:nvPicPr>
          <p:cNvPr id="3127" name="Рисунок 12" descr="Описание: C:\Documents and Settings\User\Мои документы\Downloads\Gmail (1)\_СМА.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92466" y="2643758"/>
            <a:ext cx="617492" cy="636017"/>
          </a:xfrm>
          <a:prstGeom prst="rect">
            <a:avLst/>
          </a:prstGeom>
          <a:noFill/>
          <a:extLst>
            <a:ext uri="{909E8E84-426E-40DD-AFC4-6F175D3DCCD1}">
              <a14:hiddenFill xmlns:a14="http://schemas.microsoft.com/office/drawing/2010/main">
                <a:solidFill>
                  <a:srgbClr val="FFFFFF"/>
                </a:solidFill>
              </a14:hiddenFill>
            </a:ext>
          </a:extLst>
        </p:spPr>
      </p:pic>
      <p:pic>
        <p:nvPicPr>
          <p:cNvPr id="3126" name="Рисунок 13" descr="Описание: C:\Documents and Settings\User\Мои документы\Downloads\Gmail (1)\Ун_верситет Миколаса Ромер_са.gif"/>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398187" y="3949841"/>
            <a:ext cx="837852" cy="494118"/>
          </a:xfrm>
          <a:prstGeom prst="rect">
            <a:avLst/>
          </a:prstGeom>
          <a:noFill/>
          <a:extLst>
            <a:ext uri="{909E8E84-426E-40DD-AFC4-6F175D3DCCD1}">
              <a14:hiddenFill xmlns:a14="http://schemas.microsoft.com/office/drawing/2010/main">
                <a:solidFill>
                  <a:srgbClr val="FFFFFF"/>
                </a:solidFill>
              </a14:hiddenFill>
            </a:ext>
          </a:extLst>
        </p:spPr>
      </p:pic>
      <p:pic>
        <p:nvPicPr>
          <p:cNvPr id="3125" name="Рисунок 70" descr="Описание: C:\Documents and Settings\User\Мои документы\Downloads\Gmail (1)\Ун_верситет _мен_ Фр_др_ха _Александра.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463593" y="3214910"/>
            <a:ext cx="1664375" cy="342828"/>
          </a:xfrm>
          <a:prstGeom prst="rect">
            <a:avLst/>
          </a:prstGeom>
          <a:noFill/>
          <a:extLst>
            <a:ext uri="{909E8E84-426E-40DD-AFC4-6F175D3DCCD1}">
              <a14:hiddenFill xmlns:a14="http://schemas.microsoft.com/office/drawing/2010/main">
                <a:solidFill>
                  <a:srgbClr val="FFFFFF"/>
                </a:solidFill>
              </a14:hiddenFill>
            </a:ext>
          </a:extLst>
        </p:spPr>
      </p:pic>
      <p:pic>
        <p:nvPicPr>
          <p:cNvPr id="3124" name="Рисунок 71" descr="Описание: C:\Documents and Settings\User\Мои документы\Downloads\Gmail (1)\Асоц_ац_я Європейських Прикордонних Рег_он_в.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677655" y="3179218"/>
            <a:ext cx="625831" cy="665948"/>
          </a:xfrm>
          <a:prstGeom prst="rect">
            <a:avLst/>
          </a:prstGeom>
          <a:noFill/>
          <a:extLst>
            <a:ext uri="{909E8E84-426E-40DD-AFC4-6F175D3DCCD1}">
              <a14:hiddenFill xmlns:a14="http://schemas.microsoft.com/office/drawing/2010/main">
                <a:solidFill>
                  <a:srgbClr val="FFFFFF"/>
                </a:solidFill>
              </a14:hiddenFill>
            </a:ext>
          </a:extLst>
        </p:spPr>
      </p:pic>
      <p:pic>
        <p:nvPicPr>
          <p:cNvPr id="3133" name="Рисунок 72" descr="Описание: C:\Documents and Settings\User\Мои документы\Downloads\Gmail (1)\_нститут Др. Ф_л. Ян-У. Сандал.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012160" y="3219822"/>
            <a:ext cx="552282" cy="552282"/>
          </a:xfrm>
          <a:prstGeom prst="rect">
            <a:avLst/>
          </a:prstGeom>
          <a:noFill/>
          <a:extLst>
            <a:ext uri="{909E8E84-426E-40DD-AFC4-6F175D3DCCD1}">
              <a14:hiddenFill xmlns:a14="http://schemas.microsoft.com/office/drawing/2010/main">
                <a:solidFill>
                  <a:srgbClr val="FFFFFF"/>
                </a:solidFill>
              </a14:hiddenFill>
            </a:ext>
          </a:extLst>
        </p:spPr>
      </p:pic>
      <p:pic>
        <p:nvPicPr>
          <p:cNvPr id="3131" name="Рисунок 73" descr="Описание: C:\Documents and Settings\User\Мои документы\Downloads\Gmail (1)\Познаньский технолог_чний ун_верситет.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263825" y="3196799"/>
            <a:ext cx="598091" cy="598091"/>
          </a:xfrm>
          <a:prstGeom prst="rect">
            <a:avLst/>
          </a:prstGeom>
          <a:noFill/>
          <a:extLst>
            <a:ext uri="{909E8E84-426E-40DD-AFC4-6F175D3DCCD1}">
              <a14:hiddenFill xmlns:a14="http://schemas.microsoft.com/office/drawing/2010/main">
                <a:solidFill>
                  <a:srgbClr val="FFFFFF"/>
                </a:solidFill>
              </a14:hiddenFill>
            </a:ext>
          </a:extLst>
        </p:spPr>
      </p:pic>
      <p:pic>
        <p:nvPicPr>
          <p:cNvPr id="3130" name="Рисунок 74" descr="Описание: C:\Documents and Settings\User\Мои документы\Downloads\Gmail (1)\Опольский Ун_верситет.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331486" y="2654221"/>
            <a:ext cx="621180" cy="615090"/>
          </a:xfrm>
          <a:prstGeom prst="rect">
            <a:avLst/>
          </a:prstGeom>
          <a:noFill/>
          <a:extLst>
            <a:ext uri="{909E8E84-426E-40DD-AFC4-6F175D3DCCD1}">
              <a14:hiddenFill xmlns:a14="http://schemas.microsoft.com/office/drawing/2010/main">
                <a:solidFill>
                  <a:srgbClr val="FFFFFF"/>
                </a:solidFill>
              </a14:hiddenFill>
            </a:ext>
          </a:extLst>
        </p:spPr>
      </p:pic>
      <p:pic>
        <p:nvPicPr>
          <p:cNvPr id="3139" name="Рисунок 75" descr="Описание: C:\Documents and Settings\User\Мои документы\Downloads\Gmail (1)\Вища Менеджерська Школа в Легениц_.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594698" y="3270439"/>
            <a:ext cx="2699840" cy="464422"/>
          </a:xfrm>
          <a:prstGeom prst="rect">
            <a:avLst/>
          </a:prstGeom>
          <a:noFill/>
          <a:extLst>
            <a:ext uri="{909E8E84-426E-40DD-AFC4-6F175D3DCCD1}">
              <a14:hiddenFill xmlns:a14="http://schemas.microsoft.com/office/drawing/2010/main">
                <a:solidFill>
                  <a:srgbClr val="FFFFFF"/>
                </a:solidFill>
              </a14:hiddenFill>
            </a:ext>
          </a:extLst>
        </p:spPr>
      </p:pic>
      <p:pic>
        <p:nvPicPr>
          <p:cNvPr id="3137" name="Рисунок 22" descr="Описание: C:\Documents and Settings\User\Мои документы\Downloads\Gmail (1)\Ун_верситет Ф_нанс_в та Управл_ння в Варшав_.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562871" y="4363841"/>
            <a:ext cx="9144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3136" name="Рисунок 9" descr="Описание: C:\Documents and Settings\User\Мои документы\Downloads\Gmail (1)\Государственная высшая техн_ко-экономическая школа в Ярославе.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547860" y="4209287"/>
            <a:ext cx="831823" cy="831823"/>
          </a:xfrm>
          <a:prstGeom prst="rect">
            <a:avLst/>
          </a:prstGeom>
          <a:noFill/>
          <a:extLst>
            <a:ext uri="{909E8E84-426E-40DD-AFC4-6F175D3DCCD1}">
              <a14:hiddenFill xmlns:a14="http://schemas.microsoft.com/office/drawing/2010/main">
                <a:solidFill>
                  <a:srgbClr val="FFFFFF"/>
                </a:solidFill>
              </a14:hiddenFill>
            </a:ext>
          </a:extLst>
        </p:spPr>
      </p:pic>
      <p:pic>
        <p:nvPicPr>
          <p:cNvPr id="3135" name="Рисунок 77" descr="Описание: C:\Documents and Settings\User\Мои документы\Downloads\Gmail (1)\Варшавська Політехніка.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730028" y="4262230"/>
            <a:ext cx="639165" cy="639165"/>
          </a:xfrm>
          <a:prstGeom prst="rect">
            <a:avLst/>
          </a:prstGeom>
          <a:noFill/>
          <a:extLst>
            <a:ext uri="{909E8E84-426E-40DD-AFC4-6F175D3DCCD1}">
              <a14:hiddenFill xmlns:a14="http://schemas.microsoft.com/office/drawing/2010/main">
                <a:solidFill>
                  <a:srgbClr val="FFFFFF"/>
                </a:solidFill>
              </a14:hiddenFill>
            </a:ext>
          </a:extLst>
        </p:spPr>
      </p:pic>
      <p:pic>
        <p:nvPicPr>
          <p:cNvPr id="3144" name="Рисунок 79" descr="Описание: C:\Documents and Settings\User\Мои документы\Downloads\Gmail (1)\Старопольський Ун_верситет, м. Кельце.jp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35637" y="1924896"/>
            <a:ext cx="646854" cy="646854"/>
          </a:xfrm>
          <a:prstGeom prst="rect">
            <a:avLst/>
          </a:prstGeom>
          <a:noFill/>
          <a:extLst>
            <a:ext uri="{909E8E84-426E-40DD-AFC4-6F175D3DCCD1}">
              <a14:hiddenFill xmlns:a14="http://schemas.microsoft.com/office/drawing/2010/main">
                <a:solidFill>
                  <a:srgbClr val="FFFFFF"/>
                </a:solidFill>
              </a14:hiddenFill>
            </a:ext>
          </a:extLst>
        </p:spPr>
      </p:pic>
      <p:pic>
        <p:nvPicPr>
          <p:cNvPr id="3143" name="Рисунок 80" descr="Описание: C:\Documents and Settings\User\Мои документы\Downloads\Gmail (1)\Ун_верситет _м. Миколая Коперн_ка.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837357" y="4407403"/>
            <a:ext cx="1726532" cy="657726"/>
          </a:xfrm>
          <a:prstGeom prst="rect">
            <a:avLst/>
          </a:prstGeom>
          <a:noFill/>
          <a:extLst>
            <a:ext uri="{909E8E84-426E-40DD-AFC4-6F175D3DCCD1}">
              <a14:hiddenFill xmlns:a14="http://schemas.microsoft.com/office/drawing/2010/main">
                <a:solidFill>
                  <a:srgbClr val="FFFFFF"/>
                </a:solidFill>
              </a14:hiddenFill>
            </a:ext>
          </a:extLst>
        </p:spPr>
      </p:pic>
      <p:pic>
        <p:nvPicPr>
          <p:cNvPr id="3142" name="Рисунок 21" descr="Описание: C:\Documents and Settings\User\Мои документы\Downloads\Gmail (1)\Верхньосилезський ун_верситет _м. В. Корфантого у м. Катов_це.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033463" y="4449058"/>
            <a:ext cx="714546" cy="501954"/>
          </a:xfrm>
          <a:prstGeom prst="rect">
            <a:avLst/>
          </a:prstGeom>
          <a:noFill/>
          <a:extLst>
            <a:ext uri="{909E8E84-426E-40DD-AFC4-6F175D3DCCD1}">
              <a14:hiddenFill xmlns:a14="http://schemas.microsoft.com/office/drawing/2010/main">
                <a:solidFill>
                  <a:srgbClr val="FFFFFF"/>
                </a:solidFill>
              </a14:hiddenFill>
            </a:ext>
          </a:extLst>
        </p:spPr>
      </p:pic>
      <p:pic>
        <p:nvPicPr>
          <p:cNvPr id="3141" name="Рисунок 23" descr="Описание: C:\Documents and Settings\User\Мои документы\Downloads\Gmail (1)\Польща_ Академ_я сусп_льних наук.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87494" y="4407403"/>
            <a:ext cx="643829" cy="643829"/>
          </a:xfrm>
          <a:prstGeom prst="rect">
            <a:avLst/>
          </a:prstGeom>
          <a:noFill/>
          <a:extLst>
            <a:ext uri="{909E8E84-426E-40DD-AFC4-6F175D3DCCD1}">
              <a14:hiddenFill xmlns:a14="http://schemas.microsoft.com/office/drawing/2010/main">
                <a:solidFill>
                  <a:srgbClr val="FFFFFF"/>
                </a:solidFill>
              </a14:hiddenFill>
            </a:ext>
          </a:extLst>
        </p:spPr>
      </p:pic>
      <p:pic>
        <p:nvPicPr>
          <p:cNvPr id="3140" name="Рисунок 27" descr="Описание: C:\Documents and Settings\User\Мои документы\Downloads\Gmail (1)\Малопольська школа публічного адміністрування, Краківський економічний університет.jp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564442" y="4491193"/>
            <a:ext cx="2381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3149" name="Рисунок 31" descr="Описание: C:\Documents and Settings\User\Мои документы\Downloads\Gmail (1)\Опольський Пол_техн_чний Ун_верситет.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079115" y="1984922"/>
            <a:ext cx="623069" cy="642143"/>
          </a:xfrm>
          <a:prstGeom prst="rect">
            <a:avLst/>
          </a:prstGeom>
          <a:noFill/>
          <a:extLst>
            <a:ext uri="{909E8E84-426E-40DD-AFC4-6F175D3DCCD1}">
              <a14:hiddenFill xmlns:a14="http://schemas.microsoft.com/office/drawing/2010/main">
                <a:solidFill>
                  <a:srgbClr val="FFFFFF"/>
                </a:solidFill>
              </a14:hiddenFill>
            </a:ext>
          </a:extLst>
        </p:spPr>
      </p:pic>
      <p:pic>
        <p:nvPicPr>
          <p:cNvPr id="3145" name="Рисунок 49" descr="Описание: C:\Documents and Settings\User\Мои документы\Downloads\Gmail (1)\Ун_верситетська агенц_я франкофон_її.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7634286" y="1861130"/>
            <a:ext cx="688044" cy="475560"/>
          </a:xfrm>
          <a:prstGeom prst="rect">
            <a:avLst/>
          </a:prstGeom>
          <a:noFill/>
          <a:extLst>
            <a:ext uri="{909E8E84-426E-40DD-AFC4-6F175D3DCCD1}">
              <a14:hiddenFill xmlns:a14="http://schemas.microsoft.com/office/drawing/2010/main">
                <a:solidFill>
                  <a:srgbClr val="FFFFFF"/>
                </a:solidFill>
              </a14:hiddenFill>
            </a:ext>
          </a:extLst>
        </p:spPr>
      </p:pic>
      <p:pic>
        <p:nvPicPr>
          <p:cNvPr id="3153" name="Рисунок 50" descr="Описание: C:\Documents and Settings\User\Мои документы\Downloads\Gmail (1)\Школа економ_ки _ менеджменту в галуз_ державного управл_ння.pn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8402740" y="3734861"/>
            <a:ext cx="595098" cy="595098"/>
          </a:xfrm>
          <a:prstGeom prst="rect">
            <a:avLst/>
          </a:prstGeom>
          <a:noFill/>
          <a:extLst>
            <a:ext uri="{909E8E84-426E-40DD-AFC4-6F175D3DCCD1}">
              <a14:hiddenFill xmlns:a14="http://schemas.microsoft.com/office/drawing/2010/main">
                <a:solidFill>
                  <a:srgbClr val="FFFFFF"/>
                </a:solidFill>
              </a14:hiddenFill>
            </a:ext>
          </a:extLst>
        </p:spPr>
      </p:pic>
      <p:pic>
        <p:nvPicPr>
          <p:cNvPr id="3151" name="Рисунок 52" descr="Описание: C:\Documents and Settings\User\Мои документы\Downloads\Gmail (1)\Ун_верситет Малтепе.png"/>
          <p:cNvPicPr>
            <a:picLocks noChangeAspect="1" noChangeArrowheads="1"/>
          </p:cNvPicPr>
          <p:nvPr/>
        </p:nvPicPr>
        <p:blipFill>
          <a:blip r:embed="rId38" cstate="print">
            <a:extLst>
              <a:ext uri="{28A0092B-C50C-407E-A947-70E740481C1C}">
                <a14:useLocalDpi xmlns:a14="http://schemas.microsoft.com/office/drawing/2010/main" val="0"/>
              </a:ext>
            </a:extLst>
          </a:blip>
          <a:srcRect t="32571" b="34285"/>
          <a:stretch>
            <a:fillRect/>
          </a:stretch>
        </p:blipFill>
        <p:spPr bwMode="auto">
          <a:xfrm>
            <a:off x="1825028" y="1955650"/>
            <a:ext cx="1905000" cy="628650"/>
          </a:xfrm>
          <a:prstGeom prst="rect">
            <a:avLst/>
          </a:prstGeom>
          <a:noFill/>
          <a:extLst>
            <a:ext uri="{909E8E84-426E-40DD-AFC4-6F175D3DCCD1}">
              <a14:hiddenFill xmlns:a14="http://schemas.microsoft.com/office/drawing/2010/main">
                <a:solidFill>
                  <a:srgbClr val="FFFFFF"/>
                </a:solidFill>
              </a14:hiddenFill>
            </a:ext>
          </a:extLst>
        </p:spPr>
      </p:pic>
      <p:pic>
        <p:nvPicPr>
          <p:cNvPr id="3150" name="Рисунок 53" descr="Описание: C:\Documents and Settings\User\Мои документы\Downloads\Gmail (1)\Istanbul Aydin University.pn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4767653" y="1459177"/>
            <a:ext cx="795218" cy="795218"/>
          </a:xfrm>
          <a:prstGeom prst="rect">
            <a:avLst/>
          </a:prstGeom>
          <a:noFill/>
          <a:extLst>
            <a:ext uri="{909E8E84-426E-40DD-AFC4-6F175D3DCCD1}">
              <a14:hiddenFill xmlns:a14="http://schemas.microsoft.com/office/drawing/2010/main">
                <a:solidFill>
                  <a:srgbClr val="FFFFFF"/>
                </a:solidFill>
              </a14:hiddenFill>
            </a:ext>
          </a:extLst>
        </p:spPr>
      </p:pic>
      <p:pic>
        <p:nvPicPr>
          <p:cNvPr id="3159" name="Рисунок 54" descr="Описание: C:\Documents and Settings\User\Мои документы\Downloads\Gmail (1)\Ун_верситет Монпельє 2.png"/>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198639" y="1527051"/>
            <a:ext cx="911145" cy="500567"/>
          </a:xfrm>
          <a:prstGeom prst="rect">
            <a:avLst/>
          </a:prstGeom>
          <a:noFill/>
          <a:extLst>
            <a:ext uri="{909E8E84-426E-40DD-AFC4-6F175D3DCCD1}">
              <a14:hiddenFill xmlns:a14="http://schemas.microsoft.com/office/drawing/2010/main">
                <a:solidFill>
                  <a:srgbClr val="FFFFFF"/>
                </a:solidFill>
              </a14:hiddenFill>
            </a:ext>
          </a:extLst>
        </p:spPr>
      </p:pic>
      <p:pic>
        <p:nvPicPr>
          <p:cNvPr id="3156" name="Рисунок 57" descr="Описание: C:\Documents and Settings\User\Мои документы\Downloads\Gmail (1)\Университет города Кристианстад (Швеция).jpg"/>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2323161" y="1514915"/>
            <a:ext cx="834642" cy="469486"/>
          </a:xfrm>
          <a:prstGeom prst="rect">
            <a:avLst/>
          </a:prstGeom>
          <a:noFill/>
          <a:extLst>
            <a:ext uri="{909E8E84-426E-40DD-AFC4-6F175D3DCCD1}">
              <a14:hiddenFill xmlns:a14="http://schemas.microsoft.com/office/drawing/2010/main">
                <a:solidFill>
                  <a:srgbClr val="FFFFFF"/>
                </a:solidFill>
              </a14:hiddenFill>
            </a:ext>
          </a:extLst>
        </p:spPr>
      </p:pic>
      <p:pic>
        <p:nvPicPr>
          <p:cNvPr id="3155" name="Рисунок 58" descr="Описание: C:\Documents and Settings\User\Мои документы\Downloads\Gmail (1)\HAKUOH UNIVERSITY JAPAN.png"/>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8476790" y="1852513"/>
            <a:ext cx="514128" cy="596170"/>
          </a:xfrm>
          <a:prstGeom prst="rect">
            <a:avLst/>
          </a:prstGeom>
          <a:noFill/>
          <a:extLst>
            <a:ext uri="{909E8E84-426E-40DD-AFC4-6F175D3DCCD1}">
              <a14:hiddenFill xmlns:a14="http://schemas.microsoft.com/office/drawing/2010/main">
                <a:solidFill>
                  <a:srgbClr val="FFFFFF"/>
                </a:solidFill>
              </a14:hiddenFill>
            </a:ext>
          </a:extLst>
        </p:spPr>
      </p:pic>
      <p:pic>
        <p:nvPicPr>
          <p:cNvPr id="3154" name="Рисунок 17" descr="Описание: C:\Documents and Settings\User\Мои документы\Downloads\Gmail (1)\Goette Haus.png"/>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3272588" y="1531964"/>
            <a:ext cx="761999" cy="452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465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48194" y="339502"/>
            <a:ext cx="7095806" cy="857250"/>
          </a:xfrm>
        </p:spPr>
        <p:txBody>
          <a:bodyPr>
            <a:noAutofit/>
          </a:bodyPr>
          <a:lstStyle/>
          <a:p>
            <a:r>
              <a:rPr lang="uk-UA" sz="2400" b="1" dirty="0">
                <a:solidFill>
                  <a:srgbClr val="1F497D"/>
                </a:solidFill>
              </a:rPr>
              <a:t>Бакалаврські та магістерські програми у провідних європейських вищих навчальних закладах</a:t>
            </a:r>
            <a:endParaRPr lang="ru-RU" sz="2400" b="1" dirty="0">
              <a:solidFill>
                <a:srgbClr val="1F497D"/>
              </a:solidFill>
            </a:endParaRPr>
          </a:p>
        </p:txBody>
      </p:sp>
      <p:sp>
        <p:nvSpPr>
          <p:cNvPr id="1033" name="AutoShape 9" descr="Картинки по запросу Університет Humanit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0964" name="AutoShape 4" descr="Bezpieczeństwo studia, uczelnia Kraków, Katowice | APEIR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graphicFrame>
        <p:nvGraphicFramePr>
          <p:cNvPr id="3" name="Объект 2">
            <a:extLst>
              <a:ext uri="{FF2B5EF4-FFF2-40B4-BE49-F238E27FC236}">
                <a16:creationId xmlns:a16="http://schemas.microsoft.com/office/drawing/2014/main" xmlns="" id="{FD266DFA-5604-44FB-A437-5982CB6521CB}"/>
              </a:ext>
            </a:extLst>
          </p:cNvPr>
          <p:cNvGraphicFramePr>
            <a:graphicFrameLocks noChangeAspect="1"/>
          </p:cNvGraphicFramePr>
          <p:nvPr>
            <p:extLst>
              <p:ext uri="{D42A27DB-BD31-4B8C-83A1-F6EECF244321}">
                <p14:modId xmlns:p14="http://schemas.microsoft.com/office/powerpoint/2010/main" val="617456260"/>
              </p:ext>
            </p:extLst>
          </p:nvPr>
        </p:nvGraphicFramePr>
        <p:xfrm>
          <a:off x="15127" y="1914323"/>
          <a:ext cx="1552868" cy="1296144"/>
        </p:xfrm>
        <a:graphic>
          <a:graphicData uri="http://schemas.openxmlformats.org/presentationml/2006/ole">
            <mc:AlternateContent xmlns:mc="http://schemas.openxmlformats.org/markup-compatibility/2006">
              <mc:Choice xmlns:v="urn:schemas-microsoft-com:vml" Requires="v">
                <p:oleObj spid="_x0000_s2121" name="Image" r:id="rId5" imgW="3148920" imgH="2628360" progId="Photoshop.Image.20">
                  <p:embed/>
                </p:oleObj>
              </mc:Choice>
              <mc:Fallback>
                <p:oleObj name="Image" r:id="rId5" imgW="3148920" imgH="2628360" progId="Photoshop.Image.20">
                  <p:embed/>
                  <p:pic>
                    <p:nvPicPr>
                      <p:cNvPr id="0" name=""/>
                      <p:cNvPicPr/>
                      <p:nvPr/>
                    </p:nvPicPr>
                    <p:blipFill>
                      <a:blip r:embed="rId6"/>
                      <a:stretch>
                        <a:fillRect/>
                      </a:stretch>
                    </p:blipFill>
                    <p:spPr>
                      <a:xfrm>
                        <a:off x="15127" y="1914323"/>
                        <a:ext cx="1552868" cy="1296144"/>
                      </a:xfrm>
                      <a:prstGeom prst="rect">
                        <a:avLst/>
                      </a:prstGeom>
                    </p:spPr>
                  </p:pic>
                </p:oleObj>
              </mc:Fallback>
            </mc:AlternateContent>
          </a:graphicData>
        </a:graphic>
      </p:graphicFrame>
      <p:sp>
        <p:nvSpPr>
          <p:cNvPr id="4" name="Прямоугольник 3">
            <a:extLst>
              <a:ext uri="{FF2B5EF4-FFF2-40B4-BE49-F238E27FC236}">
                <a16:creationId xmlns:a16="http://schemas.microsoft.com/office/drawing/2014/main" xmlns="" id="{AEF386AA-6523-42EA-B2C0-E5C0C0524A0D}"/>
              </a:ext>
            </a:extLst>
          </p:cNvPr>
          <p:cNvSpPr/>
          <p:nvPr/>
        </p:nvSpPr>
        <p:spPr>
          <a:xfrm>
            <a:off x="1517090" y="2021075"/>
            <a:ext cx="2842456" cy="954107"/>
          </a:xfrm>
          <a:prstGeom prst="rect">
            <a:avLst/>
          </a:prstGeom>
        </p:spPr>
        <p:txBody>
          <a:bodyPr wrap="square">
            <a:spAutoFit/>
          </a:bodyPr>
          <a:lstStyle/>
          <a:p>
            <a:r>
              <a:rPr lang="ru-RU" sz="1400" dirty="0">
                <a:solidFill>
                  <a:srgbClr val="3656A3"/>
                </a:solidFill>
              </a:rPr>
              <a:t>Франко-</a:t>
            </a:r>
            <a:r>
              <a:rPr lang="ru-RU" sz="1400" dirty="0" err="1">
                <a:solidFill>
                  <a:srgbClr val="3656A3"/>
                </a:solidFill>
              </a:rPr>
              <a:t>українська</a:t>
            </a:r>
            <a:r>
              <a:rPr lang="ru-RU" sz="1400" dirty="0">
                <a:solidFill>
                  <a:srgbClr val="3656A3"/>
                </a:solidFill>
              </a:rPr>
              <a:t> </a:t>
            </a:r>
            <a:r>
              <a:rPr lang="ru-RU" sz="1400" dirty="0" err="1">
                <a:solidFill>
                  <a:srgbClr val="3656A3"/>
                </a:solidFill>
              </a:rPr>
              <a:t>програма</a:t>
            </a:r>
            <a:r>
              <a:rPr lang="ru-RU" sz="1400" dirty="0">
                <a:solidFill>
                  <a:srgbClr val="3656A3"/>
                </a:solidFill>
              </a:rPr>
              <a:t> </a:t>
            </a:r>
            <a:r>
              <a:rPr lang="ru-RU" sz="1400" dirty="0" err="1">
                <a:solidFill>
                  <a:srgbClr val="3656A3"/>
                </a:solidFill>
              </a:rPr>
              <a:t>підготовки</a:t>
            </a:r>
            <a:r>
              <a:rPr lang="en-US" sz="1400" dirty="0">
                <a:solidFill>
                  <a:srgbClr val="3656A3"/>
                </a:solidFill>
              </a:rPr>
              <a:t> </a:t>
            </a:r>
            <a:r>
              <a:rPr lang="ru-RU" sz="1400" dirty="0" err="1">
                <a:solidFill>
                  <a:srgbClr val="3656A3"/>
                </a:solidFill>
              </a:rPr>
              <a:t>магістрів</a:t>
            </a:r>
            <a:r>
              <a:rPr lang="ru-RU" sz="1400" dirty="0">
                <a:solidFill>
                  <a:srgbClr val="3656A3"/>
                </a:solidFill>
              </a:rPr>
              <a:t>  «</a:t>
            </a:r>
            <a:r>
              <a:rPr lang="ru-RU" sz="1400" dirty="0" err="1">
                <a:solidFill>
                  <a:srgbClr val="3656A3"/>
                </a:solidFill>
              </a:rPr>
              <a:t>Бізнес-інформатика</a:t>
            </a:r>
            <a:r>
              <a:rPr lang="ru-RU" sz="1400" dirty="0">
                <a:solidFill>
                  <a:srgbClr val="3656A3"/>
                </a:solidFill>
              </a:rPr>
              <a:t>»  з </a:t>
            </a:r>
            <a:r>
              <a:rPr lang="ru-RU" sz="1400" dirty="0" err="1">
                <a:solidFill>
                  <a:srgbClr val="3656A3"/>
                </a:solidFill>
              </a:rPr>
              <a:t>університетом</a:t>
            </a:r>
            <a:r>
              <a:rPr lang="ru-RU" sz="1400" dirty="0">
                <a:solidFill>
                  <a:srgbClr val="3656A3"/>
                </a:solidFill>
              </a:rPr>
              <a:t> </a:t>
            </a:r>
            <a:r>
              <a:rPr lang="ru-RU" sz="1200" dirty="0">
                <a:solidFill>
                  <a:srgbClr val="3656A3"/>
                </a:solidFill>
              </a:rPr>
              <a:t>Ліон-2</a:t>
            </a:r>
            <a:r>
              <a:rPr lang="ru-RU" sz="1400" dirty="0">
                <a:solidFill>
                  <a:srgbClr val="3656A3"/>
                </a:solidFill>
              </a:rPr>
              <a:t> </a:t>
            </a:r>
            <a:r>
              <a:rPr lang="ru-RU" sz="1400" dirty="0" err="1">
                <a:solidFill>
                  <a:srgbClr val="3656A3"/>
                </a:solidFill>
              </a:rPr>
              <a:t>ім</a:t>
            </a:r>
            <a:r>
              <a:rPr lang="ru-RU" sz="1400" dirty="0">
                <a:solidFill>
                  <a:srgbClr val="3656A3"/>
                </a:solidFill>
              </a:rPr>
              <a:t>. </a:t>
            </a:r>
            <a:r>
              <a:rPr lang="ru-RU" sz="1400" dirty="0" err="1">
                <a:solidFill>
                  <a:srgbClr val="3656A3"/>
                </a:solidFill>
              </a:rPr>
              <a:t>Люм’єр</a:t>
            </a:r>
            <a:r>
              <a:rPr lang="ru-RU" sz="1400" dirty="0">
                <a:solidFill>
                  <a:srgbClr val="3656A3"/>
                </a:solidFill>
              </a:rPr>
              <a:t> (</a:t>
            </a:r>
            <a:r>
              <a:rPr lang="ru-RU" sz="1400" dirty="0" err="1">
                <a:solidFill>
                  <a:srgbClr val="3656A3"/>
                </a:solidFill>
              </a:rPr>
              <a:t>Франція</a:t>
            </a:r>
            <a:r>
              <a:rPr lang="ru-RU" sz="1400" dirty="0">
                <a:solidFill>
                  <a:srgbClr val="3656A3"/>
                </a:solidFill>
              </a:rPr>
              <a:t>)</a:t>
            </a:r>
          </a:p>
        </p:txBody>
      </p:sp>
      <p:graphicFrame>
        <p:nvGraphicFramePr>
          <p:cNvPr id="5" name="Объект 4">
            <a:extLst>
              <a:ext uri="{FF2B5EF4-FFF2-40B4-BE49-F238E27FC236}">
                <a16:creationId xmlns:a16="http://schemas.microsoft.com/office/drawing/2014/main" xmlns="" id="{1BDD1AE2-379F-46F7-B643-F81651CE4061}"/>
              </a:ext>
            </a:extLst>
          </p:cNvPr>
          <p:cNvGraphicFramePr>
            <a:graphicFrameLocks noChangeAspect="1"/>
          </p:cNvGraphicFramePr>
          <p:nvPr>
            <p:extLst>
              <p:ext uri="{D42A27DB-BD31-4B8C-83A1-F6EECF244321}">
                <p14:modId xmlns:p14="http://schemas.microsoft.com/office/powerpoint/2010/main" val="1190960944"/>
              </p:ext>
            </p:extLst>
          </p:nvPr>
        </p:nvGraphicFramePr>
        <p:xfrm>
          <a:off x="122601" y="3623366"/>
          <a:ext cx="1337920" cy="1116732"/>
        </p:xfrm>
        <a:graphic>
          <a:graphicData uri="http://schemas.openxmlformats.org/presentationml/2006/ole">
            <mc:AlternateContent xmlns:mc="http://schemas.openxmlformats.org/markup-compatibility/2006">
              <mc:Choice xmlns:v="urn:schemas-microsoft-com:vml" Requires="v">
                <p:oleObj spid="_x0000_s2122" name="Image" r:id="rId7" imgW="3148920" imgH="2628360" progId="Photoshop.Image.20">
                  <p:embed/>
                </p:oleObj>
              </mc:Choice>
              <mc:Fallback>
                <p:oleObj name="Image" r:id="rId7" imgW="3148920" imgH="2628360" progId="Photoshop.Image.20">
                  <p:embed/>
                  <p:pic>
                    <p:nvPicPr>
                      <p:cNvPr id="0" name=""/>
                      <p:cNvPicPr/>
                      <p:nvPr/>
                    </p:nvPicPr>
                    <p:blipFill>
                      <a:blip r:embed="rId8"/>
                      <a:stretch>
                        <a:fillRect/>
                      </a:stretch>
                    </p:blipFill>
                    <p:spPr>
                      <a:xfrm>
                        <a:off x="122601" y="3623366"/>
                        <a:ext cx="1337920" cy="1116732"/>
                      </a:xfrm>
                      <a:prstGeom prst="rect">
                        <a:avLst/>
                      </a:prstGeom>
                    </p:spPr>
                  </p:pic>
                </p:oleObj>
              </mc:Fallback>
            </mc:AlternateContent>
          </a:graphicData>
        </a:graphic>
      </p:graphicFrame>
      <p:sp>
        <p:nvSpPr>
          <p:cNvPr id="11" name="Прямоугольник 10">
            <a:extLst>
              <a:ext uri="{FF2B5EF4-FFF2-40B4-BE49-F238E27FC236}">
                <a16:creationId xmlns:a16="http://schemas.microsoft.com/office/drawing/2014/main" xmlns="" id="{24428CAB-07B4-44C8-8F72-7C172DC7AC77}"/>
              </a:ext>
            </a:extLst>
          </p:cNvPr>
          <p:cNvSpPr/>
          <p:nvPr/>
        </p:nvSpPr>
        <p:spPr>
          <a:xfrm>
            <a:off x="1520501" y="3533660"/>
            <a:ext cx="2880320" cy="1384995"/>
          </a:xfrm>
          <a:prstGeom prst="rect">
            <a:avLst/>
          </a:prstGeom>
        </p:spPr>
        <p:txBody>
          <a:bodyPr wrap="square">
            <a:spAutoFit/>
          </a:bodyPr>
          <a:lstStyle/>
          <a:p>
            <a:r>
              <a:rPr lang="ru-RU" sz="1400" dirty="0">
                <a:solidFill>
                  <a:srgbClr val="3656A3"/>
                </a:solidFill>
              </a:rPr>
              <a:t>Австро-</a:t>
            </a:r>
            <a:r>
              <a:rPr lang="ru-RU" sz="1400" dirty="0" err="1">
                <a:solidFill>
                  <a:srgbClr val="3656A3"/>
                </a:solidFill>
              </a:rPr>
              <a:t>українська</a:t>
            </a:r>
            <a:r>
              <a:rPr lang="ru-RU" sz="1400" dirty="0">
                <a:solidFill>
                  <a:srgbClr val="3656A3"/>
                </a:solidFill>
              </a:rPr>
              <a:t> </a:t>
            </a:r>
            <a:r>
              <a:rPr lang="ru-RU" sz="1400" dirty="0" err="1">
                <a:solidFill>
                  <a:srgbClr val="3656A3"/>
                </a:solidFill>
              </a:rPr>
              <a:t>програма</a:t>
            </a:r>
            <a:r>
              <a:rPr lang="ru-RU" sz="1400" dirty="0">
                <a:solidFill>
                  <a:srgbClr val="3656A3"/>
                </a:solidFill>
              </a:rPr>
              <a:t> </a:t>
            </a:r>
            <a:r>
              <a:rPr lang="ru-RU" sz="1400" dirty="0" err="1">
                <a:solidFill>
                  <a:srgbClr val="3656A3"/>
                </a:solidFill>
              </a:rPr>
              <a:t>підготовки</a:t>
            </a:r>
            <a:r>
              <a:rPr lang="ru-RU" sz="1400" dirty="0">
                <a:solidFill>
                  <a:srgbClr val="3656A3"/>
                </a:solidFill>
              </a:rPr>
              <a:t> </a:t>
            </a:r>
            <a:r>
              <a:rPr lang="ru-RU" sz="1400" dirty="0" err="1">
                <a:solidFill>
                  <a:srgbClr val="3656A3"/>
                </a:solidFill>
              </a:rPr>
              <a:t>бакалаврів</a:t>
            </a:r>
            <a:r>
              <a:rPr lang="ru-RU" sz="1400" dirty="0">
                <a:solidFill>
                  <a:srgbClr val="3656A3"/>
                </a:solidFill>
              </a:rPr>
              <a:t> з «Менеджменту, </a:t>
            </a:r>
            <a:r>
              <a:rPr lang="ru-RU" sz="1400" dirty="0" err="1">
                <a:solidFill>
                  <a:srgbClr val="3656A3"/>
                </a:solidFill>
              </a:rPr>
              <a:t>глобальних</a:t>
            </a:r>
            <a:r>
              <a:rPr lang="ru-RU" sz="1400" dirty="0">
                <a:solidFill>
                  <a:srgbClr val="3656A3"/>
                </a:solidFill>
              </a:rPr>
              <a:t> продаж та маркетингу» з </a:t>
            </a:r>
            <a:r>
              <a:rPr lang="ru-RU" sz="1400" dirty="0" err="1">
                <a:solidFill>
                  <a:srgbClr val="3656A3"/>
                </a:solidFill>
              </a:rPr>
              <a:t>Університетом</a:t>
            </a:r>
            <a:r>
              <a:rPr lang="ru-RU" sz="1400" dirty="0">
                <a:solidFill>
                  <a:srgbClr val="3656A3"/>
                </a:solidFill>
              </a:rPr>
              <a:t> </a:t>
            </a:r>
            <a:r>
              <a:rPr lang="ru-RU" sz="1400" dirty="0" err="1">
                <a:solidFill>
                  <a:srgbClr val="3656A3"/>
                </a:solidFill>
              </a:rPr>
              <a:t>прикладних</a:t>
            </a:r>
            <a:r>
              <a:rPr lang="ru-RU" sz="1400" dirty="0">
                <a:solidFill>
                  <a:srgbClr val="3656A3"/>
                </a:solidFill>
              </a:rPr>
              <a:t> наук </a:t>
            </a:r>
            <a:r>
              <a:rPr lang="ru-RU" sz="1400" dirty="0" err="1">
                <a:solidFill>
                  <a:srgbClr val="3656A3"/>
                </a:solidFill>
              </a:rPr>
              <a:t>Верхньої</a:t>
            </a:r>
            <a:r>
              <a:rPr lang="ru-RU" sz="1400" dirty="0">
                <a:solidFill>
                  <a:srgbClr val="3656A3"/>
                </a:solidFill>
              </a:rPr>
              <a:t> </a:t>
            </a:r>
            <a:r>
              <a:rPr lang="ru-RU" sz="1400" dirty="0" err="1">
                <a:solidFill>
                  <a:srgbClr val="3656A3"/>
                </a:solidFill>
              </a:rPr>
              <a:t>Австрії</a:t>
            </a:r>
            <a:r>
              <a:rPr lang="ru-RU" sz="1400" dirty="0">
                <a:solidFill>
                  <a:srgbClr val="3656A3"/>
                </a:solidFill>
              </a:rPr>
              <a:t> (м. </a:t>
            </a:r>
            <a:r>
              <a:rPr lang="ru-RU" sz="1400" dirty="0" err="1">
                <a:solidFill>
                  <a:srgbClr val="3656A3"/>
                </a:solidFill>
              </a:rPr>
              <a:t>Штаєр</a:t>
            </a:r>
            <a:r>
              <a:rPr lang="ru-RU" sz="1400" dirty="0">
                <a:solidFill>
                  <a:srgbClr val="3656A3"/>
                </a:solidFill>
              </a:rPr>
              <a:t>, </a:t>
            </a:r>
            <a:r>
              <a:rPr lang="ru-RU" sz="1400" dirty="0" err="1">
                <a:solidFill>
                  <a:srgbClr val="3656A3"/>
                </a:solidFill>
              </a:rPr>
              <a:t>Австрія</a:t>
            </a:r>
            <a:r>
              <a:rPr lang="ru-RU" sz="1400" dirty="0">
                <a:solidFill>
                  <a:srgbClr val="3656A3"/>
                </a:solidFill>
              </a:rPr>
              <a:t>) </a:t>
            </a:r>
          </a:p>
        </p:txBody>
      </p:sp>
      <p:graphicFrame>
        <p:nvGraphicFramePr>
          <p:cNvPr id="6" name="Объект 5">
            <a:extLst>
              <a:ext uri="{FF2B5EF4-FFF2-40B4-BE49-F238E27FC236}">
                <a16:creationId xmlns:a16="http://schemas.microsoft.com/office/drawing/2014/main" xmlns="" id="{D3E2B382-33C5-48FD-8C62-342FBA61CD5C}"/>
              </a:ext>
            </a:extLst>
          </p:cNvPr>
          <p:cNvGraphicFramePr>
            <a:graphicFrameLocks noChangeAspect="1"/>
          </p:cNvGraphicFramePr>
          <p:nvPr>
            <p:extLst>
              <p:ext uri="{D42A27DB-BD31-4B8C-83A1-F6EECF244321}">
                <p14:modId xmlns:p14="http://schemas.microsoft.com/office/powerpoint/2010/main" val="2362925276"/>
              </p:ext>
            </p:extLst>
          </p:nvPr>
        </p:nvGraphicFramePr>
        <p:xfrm>
          <a:off x="4499993" y="1834508"/>
          <a:ext cx="1296144" cy="1296144"/>
        </p:xfrm>
        <a:graphic>
          <a:graphicData uri="http://schemas.openxmlformats.org/presentationml/2006/ole">
            <mc:AlternateContent xmlns:mc="http://schemas.openxmlformats.org/markup-compatibility/2006">
              <mc:Choice xmlns:v="urn:schemas-microsoft-com:vml" Requires="v">
                <p:oleObj spid="_x0000_s2123" name="Image" r:id="rId9" imgW="2729880" imgH="2729880" progId="Photoshop.Image.20">
                  <p:embed/>
                </p:oleObj>
              </mc:Choice>
              <mc:Fallback>
                <p:oleObj name="Image" r:id="rId9" imgW="2729880" imgH="2729880" progId="Photoshop.Image.20">
                  <p:embed/>
                  <p:pic>
                    <p:nvPicPr>
                      <p:cNvPr id="0" name=""/>
                      <p:cNvPicPr/>
                      <p:nvPr/>
                    </p:nvPicPr>
                    <p:blipFill>
                      <a:blip r:embed="rId10"/>
                      <a:stretch>
                        <a:fillRect/>
                      </a:stretch>
                    </p:blipFill>
                    <p:spPr>
                      <a:xfrm>
                        <a:off x="4499993" y="1834508"/>
                        <a:ext cx="1296144" cy="1296144"/>
                      </a:xfrm>
                      <a:prstGeom prst="rect">
                        <a:avLst/>
                      </a:prstGeom>
                    </p:spPr>
                  </p:pic>
                </p:oleObj>
              </mc:Fallback>
            </mc:AlternateContent>
          </a:graphicData>
        </a:graphic>
      </p:graphicFrame>
      <p:sp>
        <p:nvSpPr>
          <p:cNvPr id="17" name="Прямоугольник 16">
            <a:extLst>
              <a:ext uri="{FF2B5EF4-FFF2-40B4-BE49-F238E27FC236}">
                <a16:creationId xmlns:a16="http://schemas.microsoft.com/office/drawing/2014/main" xmlns="" id="{56D44BD4-41A0-4486-964D-C54BCA40B5A6}"/>
              </a:ext>
            </a:extLst>
          </p:cNvPr>
          <p:cNvSpPr/>
          <p:nvPr/>
        </p:nvSpPr>
        <p:spPr>
          <a:xfrm>
            <a:off x="5885824" y="1818335"/>
            <a:ext cx="3294689" cy="1600438"/>
          </a:xfrm>
          <a:prstGeom prst="rect">
            <a:avLst/>
          </a:prstGeom>
        </p:spPr>
        <p:txBody>
          <a:bodyPr wrap="square">
            <a:spAutoFit/>
          </a:bodyPr>
          <a:lstStyle/>
          <a:p>
            <a:r>
              <a:rPr lang="ru-RU" sz="1400" dirty="0" err="1">
                <a:solidFill>
                  <a:srgbClr val="3656A3"/>
                </a:solidFill>
              </a:rPr>
              <a:t>Литовсько-українська</a:t>
            </a:r>
            <a:r>
              <a:rPr lang="ru-RU" sz="1400" dirty="0">
                <a:solidFill>
                  <a:srgbClr val="3656A3"/>
                </a:solidFill>
              </a:rPr>
              <a:t> </a:t>
            </a:r>
            <a:r>
              <a:rPr lang="ru-RU" sz="1400" dirty="0" err="1">
                <a:solidFill>
                  <a:srgbClr val="3656A3"/>
                </a:solidFill>
              </a:rPr>
              <a:t>програма</a:t>
            </a:r>
            <a:r>
              <a:rPr lang="ru-RU" sz="1400" dirty="0">
                <a:solidFill>
                  <a:srgbClr val="3656A3"/>
                </a:solidFill>
              </a:rPr>
              <a:t>  </a:t>
            </a:r>
            <a:br>
              <a:rPr lang="ru-RU" sz="1400" dirty="0">
                <a:solidFill>
                  <a:srgbClr val="3656A3"/>
                </a:solidFill>
              </a:rPr>
            </a:br>
            <a:r>
              <a:rPr lang="ru-RU" sz="1400" dirty="0" err="1">
                <a:solidFill>
                  <a:srgbClr val="3656A3"/>
                </a:solidFill>
              </a:rPr>
              <a:t>підготовки</a:t>
            </a:r>
            <a:r>
              <a:rPr lang="ru-RU" sz="1400" dirty="0">
                <a:solidFill>
                  <a:srgbClr val="3656A3"/>
                </a:solidFill>
              </a:rPr>
              <a:t> </a:t>
            </a:r>
            <a:r>
              <a:rPr lang="ru-RU" sz="1400" dirty="0" err="1">
                <a:solidFill>
                  <a:srgbClr val="3656A3"/>
                </a:solidFill>
              </a:rPr>
              <a:t>магістрів</a:t>
            </a:r>
            <a:r>
              <a:rPr lang="ru-RU" sz="1400" dirty="0">
                <a:solidFill>
                  <a:srgbClr val="3656A3"/>
                </a:solidFill>
              </a:rPr>
              <a:t> з "</a:t>
            </a:r>
            <a:r>
              <a:rPr lang="ru-RU" sz="1400" dirty="0" err="1">
                <a:solidFill>
                  <a:srgbClr val="3656A3"/>
                </a:solidFill>
              </a:rPr>
              <a:t>Публічного</a:t>
            </a:r>
            <a:r>
              <a:rPr lang="ru-RU" sz="1400" dirty="0">
                <a:solidFill>
                  <a:srgbClr val="3656A3"/>
                </a:solidFill>
              </a:rPr>
              <a:t> </a:t>
            </a:r>
            <a:r>
              <a:rPr lang="ru-RU" sz="1400" dirty="0" err="1">
                <a:solidFill>
                  <a:srgbClr val="3656A3"/>
                </a:solidFill>
              </a:rPr>
              <a:t>адміністрування</a:t>
            </a:r>
            <a:r>
              <a:rPr lang="ru-RU" sz="1400" dirty="0">
                <a:solidFill>
                  <a:srgbClr val="3656A3"/>
                </a:solidFill>
              </a:rPr>
              <a:t>“</a:t>
            </a:r>
            <a:r>
              <a:rPr lang="en-US" sz="1400" dirty="0">
                <a:solidFill>
                  <a:srgbClr val="3656A3"/>
                </a:solidFill>
              </a:rPr>
              <a:t> </a:t>
            </a:r>
            <a:r>
              <a:rPr lang="ru-RU" sz="1400" dirty="0">
                <a:solidFill>
                  <a:srgbClr val="3656A3"/>
                </a:solidFill>
              </a:rPr>
              <a:t>(</a:t>
            </a:r>
            <a:r>
              <a:rPr lang="en-US" sz="1400" dirty="0">
                <a:solidFill>
                  <a:srgbClr val="3656A3"/>
                </a:solidFill>
              </a:rPr>
              <a:t>Master of Public Administration) </a:t>
            </a:r>
            <a:r>
              <a:rPr lang="ru-RU" sz="1400" dirty="0">
                <a:solidFill>
                  <a:srgbClr val="3656A3"/>
                </a:solidFill>
              </a:rPr>
              <a:t>з </a:t>
            </a:r>
            <a:r>
              <a:rPr lang="ru-RU" sz="1400" dirty="0" err="1">
                <a:solidFill>
                  <a:srgbClr val="3656A3"/>
                </a:solidFill>
              </a:rPr>
              <a:t>Університетом</a:t>
            </a:r>
            <a:r>
              <a:rPr lang="ru-RU" sz="1400" dirty="0">
                <a:solidFill>
                  <a:srgbClr val="3656A3"/>
                </a:solidFill>
              </a:rPr>
              <a:t> </a:t>
            </a:r>
            <a:r>
              <a:rPr lang="ru-RU" sz="1400" dirty="0" err="1">
                <a:solidFill>
                  <a:srgbClr val="3656A3"/>
                </a:solidFill>
              </a:rPr>
              <a:t>Миколаса</a:t>
            </a:r>
            <a:r>
              <a:rPr lang="ru-RU" sz="1400" dirty="0">
                <a:solidFill>
                  <a:srgbClr val="3656A3"/>
                </a:solidFill>
              </a:rPr>
              <a:t> </a:t>
            </a:r>
            <a:r>
              <a:rPr lang="ru-RU" sz="1400" dirty="0" err="1">
                <a:solidFill>
                  <a:srgbClr val="3656A3"/>
                </a:solidFill>
              </a:rPr>
              <a:t>Ромериса</a:t>
            </a:r>
            <a:r>
              <a:rPr lang="ru-RU" sz="1400" dirty="0">
                <a:solidFill>
                  <a:srgbClr val="3656A3"/>
                </a:solidFill>
              </a:rPr>
              <a:t>, м. </a:t>
            </a:r>
            <a:r>
              <a:rPr lang="ru-RU" sz="1400" dirty="0" err="1">
                <a:solidFill>
                  <a:srgbClr val="3656A3"/>
                </a:solidFill>
              </a:rPr>
              <a:t>Вільнюс</a:t>
            </a:r>
            <a:r>
              <a:rPr lang="en-US" sz="1400" dirty="0">
                <a:solidFill>
                  <a:srgbClr val="3656A3"/>
                </a:solidFill>
              </a:rPr>
              <a:t> </a:t>
            </a:r>
            <a:r>
              <a:rPr lang="ru-RU" sz="1400" dirty="0">
                <a:solidFill>
                  <a:srgbClr val="3656A3"/>
                </a:solidFill>
              </a:rPr>
              <a:t>(Литва)</a:t>
            </a:r>
            <a:br>
              <a:rPr lang="ru-RU" sz="1400" dirty="0">
                <a:solidFill>
                  <a:srgbClr val="3656A3"/>
                </a:solidFill>
              </a:rPr>
            </a:br>
            <a:r>
              <a:rPr lang="ru-RU" sz="1400" dirty="0">
                <a:solidFill>
                  <a:srgbClr val="3656A3"/>
                </a:solidFill>
              </a:rPr>
              <a:t/>
            </a:r>
            <a:br>
              <a:rPr lang="ru-RU" sz="1400" dirty="0">
                <a:solidFill>
                  <a:srgbClr val="3656A3"/>
                </a:solidFill>
              </a:rPr>
            </a:br>
            <a:endParaRPr lang="ru-RU" sz="1400" dirty="0">
              <a:solidFill>
                <a:srgbClr val="3656A3"/>
              </a:solidFill>
            </a:endParaRPr>
          </a:p>
        </p:txBody>
      </p:sp>
      <p:graphicFrame>
        <p:nvGraphicFramePr>
          <p:cNvPr id="8" name="Объект 7">
            <a:extLst>
              <a:ext uri="{FF2B5EF4-FFF2-40B4-BE49-F238E27FC236}">
                <a16:creationId xmlns:a16="http://schemas.microsoft.com/office/drawing/2014/main" xmlns="" id="{72D0B56D-1DA1-41F7-A94B-19257C83F76E}"/>
              </a:ext>
            </a:extLst>
          </p:cNvPr>
          <p:cNvGraphicFramePr>
            <a:graphicFrameLocks noChangeAspect="1"/>
          </p:cNvGraphicFramePr>
          <p:nvPr>
            <p:extLst>
              <p:ext uri="{D42A27DB-BD31-4B8C-83A1-F6EECF244321}">
                <p14:modId xmlns:p14="http://schemas.microsoft.com/office/powerpoint/2010/main" val="2583530756"/>
              </p:ext>
            </p:extLst>
          </p:nvPr>
        </p:nvGraphicFramePr>
        <p:xfrm>
          <a:off x="4603571" y="3533660"/>
          <a:ext cx="1296144" cy="1296144"/>
        </p:xfrm>
        <a:graphic>
          <a:graphicData uri="http://schemas.openxmlformats.org/presentationml/2006/ole">
            <mc:AlternateContent xmlns:mc="http://schemas.openxmlformats.org/markup-compatibility/2006">
              <mc:Choice xmlns:v="urn:schemas-microsoft-com:vml" Requires="v">
                <p:oleObj spid="_x0000_s2124" name="Image" r:id="rId11" imgW="2387160" imgH="2387160" progId="Photoshop.Image.20">
                  <p:embed/>
                </p:oleObj>
              </mc:Choice>
              <mc:Fallback>
                <p:oleObj name="Image" r:id="rId11" imgW="2387160" imgH="2387160" progId="Photoshop.Image.20">
                  <p:embed/>
                  <p:pic>
                    <p:nvPicPr>
                      <p:cNvPr id="0" name=""/>
                      <p:cNvPicPr/>
                      <p:nvPr/>
                    </p:nvPicPr>
                    <p:blipFill>
                      <a:blip r:embed="rId12"/>
                      <a:stretch>
                        <a:fillRect/>
                      </a:stretch>
                    </p:blipFill>
                    <p:spPr>
                      <a:xfrm>
                        <a:off x="4603571" y="3533660"/>
                        <a:ext cx="1296144" cy="1296144"/>
                      </a:xfrm>
                      <a:prstGeom prst="rect">
                        <a:avLst/>
                      </a:prstGeom>
                    </p:spPr>
                  </p:pic>
                </p:oleObj>
              </mc:Fallback>
            </mc:AlternateContent>
          </a:graphicData>
        </a:graphic>
      </p:graphicFrame>
      <p:sp>
        <p:nvSpPr>
          <p:cNvPr id="19" name="Прямоугольник 18">
            <a:extLst>
              <a:ext uri="{FF2B5EF4-FFF2-40B4-BE49-F238E27FC236}">
                <a16:creationId xmlns:a16="http://schemas.microsoft.com/office/drawing/2014/main" xmlns="" id="{06A14568-F26F-486F-B6E3-562B3D1C09EA}"/>
              </a:ext>
            </a:extLst>
          </p:cNvPr>
          <p:cNvSpPr/>
          <p:nvPr/>
        </p:nvSpPr>
        <p:spPr>
          <a:xfrm>
            <a:off x="5899715" y="3623366"/>
            <a:ext cx="3294689" cy="1169551"/>
          </a:xfrm>
          <a:prstGeom prst="rect">
            <a:avLst/>
          </a:prstGeom>
        </p:spPr>
        <p:txBody>
          <a:bodyPr wrap="square">
            <a:spAutoFit/>
          </a:bodyPr>
          <a:lstStyle/>
          <a:p>
            <a:r>
              <a:rPr lang="ru-RU" sz="1400" dirty="0" err="1">
                <a:solidFill>
                  <a:srgbClr val="3656A3"/>
                </a:solidFill>
              </a:rPr>
              <a:t>Італійсько-українська</a:t>
            </a:r>
            <a:r>
              <a:rPr lang="ru-RU" sz="1400" dirty="0">
                <a:solidFill>
                  <a:srgbClr val="3656A3"/>
                </a:solidFill>
              </a:rPr>
              <a:t> </a:t>
            </a:r>
            <a:r>
              <a:rPr lang="ru-RU" sz="1400" dirty="0" err="1">
                <a:solidFill>
                  <a:srgbClr val="3656A3"/>
                </a:solidFill>
              </a:rPr>
              <a:t>програма</a:t>
            </a:r>
            <a:r>
              <a:rPr lang="ru-RU" sz="1400" dirty="0">
                <a:solidFill>
                  <a:srgbClr val="3656A3"/>
                </a:solidFill>
              </a:rPr>
              <a:t> </a:t>
            </a:r>
            <a:r>
              <a:rPr lang="ru-RU" sz="1400" dirty="0" err="1">
                <a:solidFill>
                  <a:srgbClr val="3656A3"/>
                </a:solidFill>
              </a:rPr>
              <a:t>двох</a:t>
            </a:r>
            <a:r>
              <a:rPr lang="ru-RU" sz="1400" dirty="0">
                <a:solidFill>
                  <a:srgbClr val="3656A3"/>
                </a:solidFill>
              </a:rPr>
              <a:t> </a:t>
            </a:r>
            <a:r>
              <a:rPr lang="ru-RU" sz="1400" dirty="0" err="1">
                <a:solidFill>
                  <a:srgbClr val="3656A3"/>
                </a:solidFill>
              </a:rPr>
              <a:t>дипломів</a:t>
            </a:r>
            <a:r>
              <a:rPr lang="ru-RU" sz="1400" dirty="0">
                <a:solidFill>
                  <a:srgbClr val="3656A3"/>
                </a:solidFill>
              </a:rPr>
              <a:t> </a:t>
            </a:r>
            <a:r>
              <a:rPr lang="ru-RU" sz="1400" dirty="0" err="1">
                <a:solidFill>
                  <a:srgbClr val="3656A3"/>
                </a:solidFill>
              </a:rPr>
              <a:t>підготовки</a:t>
            </a:r>
            <a:r>
              <a:rPr lang="ru-RU" sz="1400" dirty="0">
                <a:solidFill>
                  <a:srgbClr val="3656A3"/>
                </a:solidFill>
              </a:rPr>
              <a:t> </a:t>
            </a:r>
            <a:r>
              <a:rPr lang="ru-RU" sz="1400" dirty="0" err="1">
                <a:solidFill>
                  <a:srgbClr val="3656A3"/>
                </a:solidFill>
              </a:rPr>
              <a:t>магістрів</a:t>
            </a:r>
            <a:r>
              <a:rPr lang="ru-RU" sz="1400" dirty="0">
                <a:solidFill>
                  <a:srgbClr val="3656A3"/>
                </a:solidFill>
              </a:rPr>
              <a:t> "Глобальна </a:t>
            </a:r>
            <a:r>
              <a:rPr lang="ru-RU" sz="1400" dirty="0" err="1">
                <a:solidFill>
                  <a:srgbClr val="3656A3"/>
                </a:solidFill>
              </a:rPr>
              <a:t>економіка</a:t>
            </a:r>
            <a:r>
              <a:rPr lang="ru-RU" sz="1400" dirty="0">
                <a:solidFill>
                  <a:srgbClr val="3656A3"/>
                </a:solidFill>
              </a:rPr>
              <a:t> і </a:t>
            </a:r>
            <a:r>
              <a:rPr lang="ru-RU" sz="1400" dirty="0" err="1">
                <a:solidFill>
                  <a:srgbClr val="3656A3"/>
                </a:solidFill>
              </a:rPr>
              <a:t>бізнес</a:t>
            </a:r>
            <a:r>
              <a:rPr lang="ru-RU" sz="1400" dirty="0">
                <a:solidFill>
                  <a:srgbClr val="3656A3"/>
                </a:solidFill>
              </a:rPr>
              <a:t>", "</a:t>
            </a:r>
            <a:r>
              <a:rPr lang="ru-RU" sz="1400" dirty="0" err="1">
                <a:solidFill>
                  <a:srgbClr val="3656A3"/>
                </a:solidFill>
              </a:rPr>
              <a:t>Міжнародний</a:t>
            </a:r>
            <a:r>
              <a:rPr lang="ru-RU" sz="1400" dirty="0">
                <a:solidFill>
                  <a:srgbClr val="3656A3"/>
                </a:solidFill>
              </a:rPr>
              <a:t> </a:t>
            </a:r>
            <a:r>
              <a:rPr lang="ru-RU" sz="1400" dirty="0" err="1">
                <a:solidFill>
                  <a:srgbClr val="3656A3"/>
                </a:solidFill>
              </a:rPr>
              <a:t>бізнес</a:t>
            </a:r>
            <a:r>
              <a:rPr lang="ru-RU" sz="1400" dirty="0">
                <a:solidFill>
                  <a:srgbClr val="3656A3"/>
                </a:solidFill>
              </a:rPr>
              <a:t>" з </a:t>
            </a:r>
            <a:r>
              <a:rPr lang="ru-RU" sz="1400" dirty="0" err="1">
                <a:solidFill>
                  <a:srgbClr val="3656A3"/>
                </a:solidFill>
              </a:rPr>
              <a:t>італійським</a:t>
            </a:r>
            <a:r>
              <a:rPr lang="ru-RU" sz="1400" dirty="0">
                <a:solidFill>
                  <a:srgbClr val="3656A3"/>
                </a:solidFill>
              </a:rPr>
              <a:t> </a:t>
            </a:r>
            <a:r>
              <a:rPr lang="ru-RU" sz="1400" dirty="0" err="1">
                <a:solidFill>
                  <a:srgbClr val="3656A3"/>
                </a:solidFill>
              </a:rPr>
              <a:t>університетом</a:t>
            </a:r>
            <a:r>
              <a:rPr lang="ru-RU" sz="1400" dirty="0">
                <a:solidFill>
                  <a:srgbClr val="3656A3"/>
                </a:solidFill>
              </a:rPr>
              <a:t> ЮНІКАС</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48194" y="339502"/>
            <a:ext cx="7095806" cy="857250"/>
          </a:xfrm>
        </p:spPr>
        <p:txBody>
          <a:bodyPr>
            <a:noAutofit/>
          </a:bodyPr>
          <a:lstStyle/>
          <a:p>
            <a:r>
              <a:rPr lang="uk-UA" sz="2400" b="1" dirty="0">
                <a:solidFill>
                  <a:srgbClr val="1F497D"/>
                </a:solidFill>
              </a:rPr>
              <a:t>Бакалаврські та магістерські програми у провідних європейських вищих навчальних закладах</a:t>
            </a:r>
            <a:endParaRPr lang="ru-RU" sz="2400" b="1" dirty="0">
              <a:solidFill>
                <a:srgbClr val="1F497D"/>
              </a:solidFill>
            </a:endParaRPr>
          </a:p>
        </p:txBody>
      </p:sp>
      <p:sp>
        <p:nvSpPr>
          <p:cNvPr id="1033" name="AutoShape 9" descr="Картинки по запросу Університет Humanit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0964" name="AutoShape 4" descr="Bezpieczeństwo studia, uczelnia Kraków, Katowice | APEIR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 name="Прямоугольник 3">
            <a:extLst>
              <a:ext uri="{FF2B5EF4-FFF2-40B4-BE49-F238E27FC236}">
                <a16:creationId xmlns:a16="http://schemas.microsoft.com/office/drawing/2014/main" xmlns="" id="{AEF386AA-6523-42EA-B2C0-E5C0C0524A0D}"/>
              </a:ext>
            </a:extLst>
          </p:cNvPr>
          <p:cNvSpPr/>
          <p:nvPr/>
        </p:nvSpPr>
        <p:spPr>
          <a:xfrm>
            <a:off x="1517090" y="1814628"/>
            <a:ext cx="3486958" cy="1600438"/>
          </a:xfrm>
          <a:prstGeom prst="rect">
            <a:avLst/>
          </a:prstGeom>
        </p:spPr>
        <p:txBody>
          <a:bodyPr wrap="square">
            <a:spAutoFit/>
          </a:bodyPr>
          <a:lstStyle/>
          <a:p>
            <a:r>
              <a:rPr lang="ru-RU" sz="1400" dirty="0" err="1">
                <a:solidFill>
                  <a:srgbClr val="3656A3"/>
                </a:solidFill>
              </a:rPr>
              <a:t>Спільна</a:t>
            </a:r>
            <a:r>
              <a:rPr lang="ru-RU" sz="1400" dirty="0">
                <a:solidFill>
                  <a:srgbClr val="3656A3"/>
                </a:solidFill>
              </a:rPr>
              <a:t> </a:t>
            </a:r>
            <a:r>
              <a:rPr lang="ru-RU" sz="1400" dirty="0" err="1">
                <a:solidFill>
                  <a:srgbClr val="3656A3"/>
                </a:solidFill>
              </a:rPr>
              <a:t>польсько-українська</a:t>
            </a:r>
            <a:r>
              <a:rPr lang="ru-RU" sz="1400" dirty="0">
                <a:solidFill>
                  <a:srgbClr val="3656A3"/>
                </a:solidFill>
              </a:rPr>
              <a:t/>
            </a:r>
            <a:br>
              <a:rPr lang="ru-RU" sz="1400" dirty="0">
                <a:solidFill>
                  <a:srgbClr val="3656A3"/>
                </a:solidFill>
              </a:rPr>
            </a:br>
            <a:r>
              <a:rPr lang="ru-RU" sz="1400" dirty="0" err="1">
                <a:solidFill>
                  <a:srgbClr val="3656A3"/>
                </a:solidFill>
              </a:rPr>
              <a:t>програма</a:t>
            </a:r>
            <a:r>
              <a:rPr lang="ru-RU" sz="1400" dirty="0">
                <a:solidFill>
                  <a:srgbClr val="3656A3"/>
                </a:solidFill>
              </a:rPr>
              <a:t> </a:t>
            </a:r>
            <a:r>
              <a:rPr lang="ru-RU" sz="1400" dirty="0" err="1">
                <a:solidFill>
                  <a:srgbClr val="3656A3"/>
                </a:solidFill>
              </a:rPr>
              <a:t>підготовки</a:t>
            </a:r>
            <a:r>
              <a:rPr lang="ru-RU" sz="1400" dirty="0">
                <a:solidFill>
                  <a:srgbClr val="3656A3"/>
                </a:solidFill>
              </a:rPr>
              <a:t> </a:t>
            </a:r>
            <a:r>
              <a:rPr lang="ru-RU" sz="1400" dirty="0" err="1">
                <a:solidFill>
                  <a:srgbClr val="3656A3"/>
                </a:solidFill>
              </a:rPr>
              <a:t>магістрів</a:t>
            </a:r>
            <a:r>
              <a:rPr lang="ru-RU" sz="1400" dirty="0">
                <a:solidFill>
                  <a:srgbClr val="3656A3"/>
                </a:solidFill>
              </a:rPr>
              <a:t> з "</a:t>
            </a:r>
            <a:r>
              <a:rPr lang="ru-RU" sz="1400" dirty="0" err="1">
                <a:solidFill>
                  <a:srgbClr val="3656A3"/>
                </a:solidFill>
              </a:rPr>
              <a:t>Управління</a:t>
            </a:r>
            <a:r>
              <a:rPr lang="ru-RU" sz="1400" dirty="0">
                <a:solidFill>
                  <a:srgbClr val="3656A3"/>
                </a:solidFill>
              </a:rPr>
              <a:t> персоналом", "</a:t>
            </a:r>
            <a:r>
              <a:rPr lang="ru-RU" sz="1400" dirty="0" err="1">
                <a:solidFill>
                  <a:srgbClr val="3656A3"/>
                </a:solidFill>
              </a:rPr>
              <a:t>Соціальне</a:t>
            </a:r>
            <a:r>
              <a:rPr lang="ru-RU" sz="1400" dirty="0">
                <a:solidFill>
                  <a:srgbClr val="3656A3"/>
                </a:solidFill>
              </a:rPr>
              <a:t> </a:t>
            </a:r>
            <a:r>
              <a:rPr lang="ru-RU" sz="1400" dirty="0" err="1">
                <a:solidFill>
                  <a:srgbClr val="3656A3"/>
                </a:solidFill>
              </a:rPr>
              <a:t>забезпечення</a:t>
            </a:r>
            <a:r>
              <a:rPr lang="ru-RU" sz="1400" dirty="0">
                <a:solidFill>
                  <a:srgbClr val="3656A3"/>
                </a:solidFill>
              </a:rPr>
              <a:t>" з  </a:t>
            </a:r>
            <a:r>
              <a:rPr lang="ru-RU" sz="1400" dirty="0" err="1">
                <a:solidFill>
                  <a:srgbClr val="3656A3"/>
                </a:solidFill>
              </a:rPr>
              <a:t>вищою</a:t>
            </a:r>
            <a:r>
              <a:rPr lang="ru-RU" sz="1400" dirty="0">
                <a:solidFill>
                  <a:srgbClr val="3656A3"/>
                </a:solidFill>
              </a:rPr>
              <a:t> школою </a:t>
            </a:r>
            <a:r>
              <a:rPr lang="ru-RU" sz="1400" dirty="0" err="1">
                <a:solidFill>
                  <a:srgbClr val="3656A3"/>
                </a:solidFill>
              </a:rPr>
              <a:t>громадської</a:t>
            </a:r>
            <a:r>
              <a:rPr lang="ru-RU" sz="1400" dirty="0">
                <a:solidFill>
                  <a:srgbClr val="3656A3"/>
                </a:solidFill>
              </a:rPr>
              <a:t> та </a:t>
            </a:r>
            <a:r>
              <a:rPr lang="ru-RU" sz="1400" dirty="0" err="1">
                <a:solidFill>
                  <a:srgbClr val="3656A3"/>
                </a:solidFill>
              </a:rPr>
              <a:t>індивідуальної</a:t>
            </a:r>
            <a:r>
              <a:rPr lang="ru-RU" sz="1400" dirty="0">
                <a:solidFill>
                  <a:srgbClr val="3656A3"/>
                </a:solidFill>
              </a:rPr>
              <a:t> </a:t>
            </a:r>
            <a:r>
              <a:rPr lang="ru-RU" sz="1400" dirty="0" err="1">
                <a:solidFill>
                  <a:srgbClr val="3656A3"/>
                </a:solidFill>
              </a:rPr>
              <a:t>безпеки</a:t>
            </a:r>
            <a:r>
              <a:rPr lang="ru-RU" sz="1400" dirty="0">
                <a:solidFill>
                  <a:srgbClr val="3656A3"/>
                </a:solidFill>
              </a:rPr>
              <a:t> "</a:t>
            </a:r>
            <a:r>
              <a:rPr lang="ru-RU" sz="1400" dirty="0" err="1">
                <a:solidFill>
                  <a:srgbClr val="3656A3"/>
                </a:solidFill>
              </a:rPr>
              <a:t>Айперон</a:t>
            </a:r>
            <a:r>
              <a:rPr lang="ru-RU" sz="1400" dirty="0">
                <a:solidFill>
                  <a:srgbClr val="3656A3"/>
                </a:solidFill>
              </a:rPr>
              <a:t>" у </a:t>
            </a:r>
            <a:r>
              <a:rPr lang="ru-RU" sz="1400" dirty="0" err="1">
                <a:solidFill>
                  <a:srgbClr val="3656A3"/>
                </a:solidFill>
              </a:rPr>
              <a:t>Кракові</a:t>
            </a:r>
            <a:r>
              <a:rPr lang="ru-RU" sz="1400" dirty="0">
                <a:solidFill>
                  <a:srgbClr val="3656A3"/>
                </a:solidFill>
              </a:rPr>
              <a:t/>
            </a:r>
            <a:br>
              <a:rPr lang="ru-RU" sz="1400" dirty="0">
                <a:solidFill>
                  <a:srgbClr val="3656A3"/>
                </a:solidFill>
              </a:rPr>
            </a:br>
            <a:endParaRPr lang="ru-RU" sz="1400" dirty="0">
              <a:solidFill>
                <a:srgbClr val="3656A3"/>
              </a:solidFill>
            </a:endParaRPr>
          </a:p>
        </p:txBody>
      </p:sp>
      <p:sp>
        <p:nvSpPr>
          <p:cNvPr id="17" name="Прямоугольник 16">
            <a:extLst>
              <a:ext uri="{FF2B5EF4-FFF2-40B4-BE49-F238E27FC236}">
                <a16:creationId xmlns:a16="http://schemas.microsoft.com/office/drawing/2014/main" xmlns="" id="{56D44BD4-41A0-4486-964D-C54BCA40B5A6}"/>
              </a:ext>
            </a:extLst>
          </p:cNvPr>
          <p:cNvSpPr/>
          <p:nvPr/>
        </p:nvSpPr>
        <p:spPr>
          <a:xfrm>
            <a:off x="6156176" y="1927859"/>
            <a:ext cx="3294689" cy="1138773"/>
          </a:xfrm>
          <a:prstGeom prst="rect">
            <a:avLst/>
          </a:prstGeom>
        </p:spPr>
        <p:txBody>
          <a:bodyPr wrap="square">
            <a:spAutoFit/>
          </a:bodyPr>
          <a:lstStyle/>
          <a:p>
            <a:r>
              <a:rPr lang="ru-RU" sz="1400" dirty="0" err="1">
                <a:solidFill>
                  <a:srgbClr val="3656A3"/>
                </a:solidFill>
              </a:rPr>
              <a:t>Польсько-українська</a:t>
            </a:r>
            <a:r>
              <a:rPr lang="ru-RU" sz="1400" dirty="0">
                <a:solidFill>
                  <a:srgbClr val="3656A3"/>
                </a:solidFill>
              </a:rPr>
              <a:t> </a:t>
            </a:r>
            <a:r>
              <a:rPr lang="ru-RU" sz="1400" dirty="0" err="1">
                <a:solidFill>
                  <a:srgbClr val="3656A3"/>
                </a:solidFill>
              </a:rPr>
              <a:t>програма</a:t>
            </a:r>
            <a:r>
              <a:rPr lang="ru-RU" sz="1400" dirty="0">
                <a:solidFill>
                  <a:srgbClr val="3656A3"/>
                </a:solidFill>
              </a:rPr>
              <a:t> </a:t>
            </a:r>
            <a:r>
              <a:rPr lang="ru-RU" sz="1400" dirty="0" err="1">
                <a:solidFill>
                  <a:srgbClr val="3656A3"/>
                </a:solidFill>
              </a:rPr>
              <a:t>підготовки</a:t>
            </a:r>
            <a:r>
              <a:rPr lang="ru-RU" sz="1400" dirty="0">
                <a:solidFill>
                  <a:srgbClr val="3656A3"/>
                </a:solidFill>
              </a:rPr>
              <a:t> </a:t>
            </a:r>
            <a:r>
              <a:rPr lang="ru-RU" sz="1400" dirty="0" err="1">
                <a:solidFill>
                  <a:srgbClr val="3656A3"/>
                </a:solidFill>
              </a:rPr>
              <a:t>бакалаврів</a:t>
            </a:r>
            <a:r>
              <a:rPr lang="ru-RU" sz="1400" dirty="0">
                <a:solidFill>
                  <a:srgbClr val="3656A3"/>
                </a:solidFill>
              </a:rPr>
              <a:t> </a:t>
            </a:r>
            <a:br>
              <a:rPr lang="ru-RU" sz="1400" dirty="0">
                <a:solidFill>
                  <a:srgbClr val="3656A3"/>
                </a:solidFill>
              </a:rPr>
            </a:br>
            <a:r>
              <a:rPr lang="ru-RU" sz="1400" dirty="0">
                <a:solidFill>
                  <a:srgbClr val="3656A3"/>
                </a:solidFill>
              </a:rPr>
              <a:t>з "Менеджменту» з </a:t>
            </a:r>
            <a:r>
              <a:rPr lang="ru-RU" sz="1400" dirty="0" err="1">
                <a:solidFill>
                  <a:srgbClr val="3656A3"/>
                </a:solidFill>
              </a:rPr>
              <a:t>Університетом</a:t>
            </a:r>
            <a:r>
              <a:rPr lang="ru-RU" sz="1400" dirty="0">
                <a:solidFill>
                  <a:srgbClr val="3656A3"/>
                </a:solidFill>
              </a:rPr>
              <a:t> </a:t>
            </a:r>
            <a:r>
              <a:rPr lang="ru-RU" sz="1400" dirty="0" err="1">
                <a:solidFill>
                  <a:srgbClr val="3656A3"/>
                </a:solidFill>
              </a:rPr>
              <a:t>бізнесу</a:t>
            </a:r>
            <a:r>
              <a:rPr lang="ru-RU" sz="1400" dirty="0">
                <a:solidFill>
                  <a:srgbClr val="3656A3"/>
                </a:solidFill>
              </a:rPr>
              <a:t> в </a:t>
            </a:r>
            <a:r>
              <a:rPr lang="ru-RU" sz="1400" dirty="0" err="1">
                <a:solidFill>
                  <a:srgbClr val="3656A3"/>
                </a:solidFill>
              </a:rPr>
              <a:t>Домброві</a:t>
            </a:r>
            <a:r>
              <a:rPr lang="ru-RU" sz="1400" dirty="0">
                <a:solidFill>
                  <a:srgbClr val="3656A3"/>
                </a:solidFill>
              </a:rPr>
              <a:t> </a:t>
            </a:r>
            <a:r>
              <a:rPr lang="ru-RU" sz="1400" dirty="0" err="1">
                <a:solidFill>
                  <a:srgbClr val="3656A3"/>
                </a:solidFill>
              </a:rPr>
              <a:t>Гурнічій</a:t>
            </a:r>
            <a:r>
              <a:rPr lang="ru-RU" sz="1400" dirty="0">
                <a:solidFill>
                  <a:srgbClr val="3656A3"/>
                </a:solidFill>
              </a:rPr>
              <a:t> (</a:t>
            </a:r>
            <a:r>
              <a:rPr lang="ru-RU" sz="1400" dirty="0" err="1">
                <a:solidFill>
                  <a:srgbClr val="3656A3"/>
                </a:solidFill>
              </a:rPr>
              <a:t>Польща</a:t>
            </a:r>
            <a:r>
              <a:rPr lang="ru-RU" sz="1400" dirty="0">
                <a:solidFill>
                  <a:srgbClr val="3656A3"/>
                </a:solidFill>
              </a:rPr>
              <a:t>)</a:t>
            </a:r>
            <a:br>
              <a:rPr lang="ru-RU" sz="1400" dirty="0">
                <a:solidFill>
                  <a:srgbClr val="3656A3"/>
                </a:solidFill>
              </a:rPr>
            </a:br>
            <a:endParaRPr lang="ru-RU" sz="1100" dirty="0">
              <a:solidFill>
                <a:srgbClr val="3656A3"/>
              </a:solidFill>
            </a:endParaRPr>
          </a:p>
        </p:txBody>
      </p:sp>
      <p:graphicFrame>
        <p:nvGraphicFramePr>
          <p:cNvPr id="7" name="Объект 6">
            <a:extLst>
              <a:ext uri="{FF2B5EF4-FFF2-40B4-BE49-F238E27FC236}">
                <a16:creationId xmlns:a16="http://schemas.microsoft.com/office/drawing/2014/main" xmlns="" id="{72867818-7E93-4561-B1B9-EC9C1BFA59F7}"/>
              </a:ext>
            </a:extLst>
          </p:cNvPr>
          <p:cNvGraphicFramePr>
            <a:graphicFrameLocks noChangeAspect="1"/>
          </p:cNvGraphicFramePr>
          <p:nvPr>
            <p:extLst>
              <p:ext uri="{D42A27DB-BD31-4B8C-83A1-F6EECF244321}">
                <p14:modId xmlns:p14="http://schemas.microsoft.com/office/powerpoint/2010/main" val="2488344731"/>
              </p:ext>
            </p:extLst>
          </p:nvPr>
        </p:nvGraphicFramePr>
        <p:xfrm>
          <a:off x="165494" y="1864404"/>
          <a:ext cx="1265684" cy="1265684"/>
        </p:xfrm>
        <a:graphic>
          <a:graphicData uri="http://schemas.openxmlformats.org/presentationml/2006/ole">
            <mc:AlternateContent xmlns:mc="http://schemas.openxmlformats.org/markup-compatibility/2006">
              <mc:Choice xmlns:v="urn:schemas-microsoft-com:vml" Requires="v">
                <p:oleObj spid="_x0000_s7222" name="Image" r:id="rId5" imgW="2818800" imgH="2818800" progId="Photoshop.Image.20">
                  <p:embed/>
                </p:oleObj>
              </mc:Choice>
              <mc:Fallback>
                <p:oleObj name="Image" r:id="rId5" imgW="2818800" imgH="2818800" progId="Photoshop.Image.20">
                  <p:embed/>
                  <p:pic>
                    <p:nvPicPr>
                      <p:cNvPr id="0" name=""/>
                      <p:cNvPicPr/>
                      <p:nvPr/>
                    </p:nvPicPr>
                    <p:blipFill>
                      <a:blip r:embed="rId6"/>
                      <a:stretch>
                        <a:fillRect/>
                      </a:stretch>
                    </p:blipFill>
                    <p:spPr>
                      <a:xfrm>
                        <a:off x="165494" y="1864404"/>
                        <a:ext cx="1265684" cy="1265684"/>
                      </a:xfrm>
                      <a:prstGeom prst="rect">
                        <a:avLst/>
                      </a:prstGeom>
                    </p:spPr>
                  </p:pic>
                </p:oleObj>
              </mc:Fallback>
            </mc:AlternateContent>
          </a:graphicData>
        </a:graphic>
      </p:graphicFrame>
      <p:sp>
        <p:nvSpPr>
          <p:cNvPr id="15" name="Прямоугольник 14">
            <a:extLst>
              <a:ext uri="{FF2B5EF4-FFF2-40B4-BE49-F238E27FC236}">
                <a16:creationId xmlns:a16="http://schemas.microsoft.com/office/drawing/2014/main" xmlns="" id="{D83A3945-E8D6-40AA-9156-F0647C343703}"/>
              </a:ext>
            </a:extLst>
          </p:cNvPr>
          <p:cNvSpPr/>
          <p:nvPr/>
        </p:nvSpPr>
        <p:spPr>
          <a:xfrm>
            <a:off x="1520500" y="3431040"/>
            <a:ext cx="3051499" cy="1815882"/>
          </a:xfrm>
          <a:prstGeom prst="rect">
            <a:avLst/>
          </a:prstGeom>
        </p:spPr>
        <p:txBody>
          <a:bodyPr wrap="square">
            <a:spAutoFit/>
          </a:bodyPr>
          <a:lstStyle/>
          <a:p>
            <a:r>
              <a:rPr lang="ru-RU" sz="1400" dirty="0" err="1">
                <a:solidFill>
                  <a:srgbClr val="3656A3"/>
                </a:solidFill>
              </a:rPr>
              <a:t>Спільна</a:t>
            </a:r>
            <a:r>
              <a:rPr lang="ru-RU" sz="1400" dirty="0">
                <a:solidFill>
                  <a:srgbClr val="3656A3"/>
                </a:solidFill>
              </a:rPr>
              <a:t> </a:t>
            </a:r>
            <a:r>
              <a:rPr lang="ru-RU" sz="1400" dirty="0" err="1">
                <a:solidFill>
                  <a:srgbClr val="3656A3"/>
                </a:solidFill>
              </a:rPr>
              <a:t>словацько-українська</a:t>
            </a:r>
            <a:r>
              <a:rPr lang="ru-RU" sz="1400" dirty="0">
                <a:solidFill>
                  <a:srgbClr val="3656A3"/>
                </a:solidFill>
              </a:rPr>
              <a:t> </a:t>
            </a:r>
            <a:r>
              <a:rPr lang="ru-RU" sz="1400" dirty="0" err="1">
                <a:solidFill>
                  <a:srgbClr val="3656A3"/>
                </a:solidFill>
              </a:rPr>
              <a:t>програма</a:t>
            </a:r>
            <a:r>
              <a:rPr lang="ru-RU" sz="1400" dirty="0">
                <a:solidFill>
                  <a:srgbClr val="3656A3"/>
                </a:solidFill>
              </a:rPr>
              <a:t> </a:t>
            </a:r>
            <a:r>
              <a:rPr lang="ru-RU" sz="1400" dirty="0" err="1">
                <a:solidFill>
                  <a:srgbClr val="3656A3"/>
                </a:solidFill>
              </a:rPr>
              <a:t>підготовки</a:t>
            </a:r>
            <a:r>
              <a:rPr lang="ru-RU" sz="1400" dirty="0">
                <a:solidFill>
                  <a:srgbClr val="3656A3"/>
                </a:solidFill>
              </a:rPr>
              <a:t> </a:t>
            </a:r>
            <a:r>
              <a:rPr lang="ru-RU" sz="1400" dirty="0" err="1">
                <a:solidFill>
                  <a:srgbClr val="3656A3"/>
                </a:solidFill>
              </a:rPr>
              <a:t>магістрів</a:t>
            </a:r>
            <a:r>
              <a:rPr lang="ru-RU" sz="1400" dirty="0">
                <a:solidFill>
                  <a:srgbClr val="3656A3"/>
                </a:solidFill>
              </a:rPr>
              <a:t> «</a:t>
            </a:r>
            <a:r>
              <a:rPr lang="ru-RU" sz="1400" dirty="0" err="1">
                <a:solidFill>
                  <a:srgbClr val="3656A3"/>
                </a:solidFill>
              </a:rPr>
              <a:t>Бізнес-аналітика</a:t>
            </a:r>
            <a:r>
              <a:rPr lang="ru-RU" sz="1400" dirty="0">
                <a:solidFill>
                  <a:srgbClr val="3656A3"/>
                </a:solidFill>
              </a:rPr>
              <a:t> та </a:t>
            </a:r>
            <a:r>
              <a:rPr lang="ru-RU" sz="1400" dirty="0" err="1">
                <a:solidFill>
                  <a:srgbClr val="3656A3"/>
                </a:solidFill>
              </a:rPr>
              <a:t>інформаційні</a:t>
            </a:r>
            <a:r>
              <a:rPr lang="ru-RU" sz="1400" dirty="0">
                <a:solidFill>
                  <a:srgbClr val="3656A3"/>
                </a:solidFill>
              </a:rPr>
              <a:t> </a:t>
            </a:r>
            <a:r>
              <a:rPr lang="ru-RU" sz="1400" dirty="0" err="1">
                <a:solidFill>
                  <a:srgbClr val="3656A3"/>
                </a:solidFill>
              </a:rPr>
              <a:t>системи</a:t>
            </a:r>
            <a:r>
              <a:rPr lang="ru-RU" sz="1400" dirty="0">
                <a:solidFill>
                  <a:srgbClr val="3656A3"/>
                </a:solidFill>
              </a:rPr>
              <a:t> у </a:t>
            </a:r>
            <a:r>
              <a:rPr lang="ru-RU" sz="1400" dirty="0" err="1">
                <a:solidFill>
                  <a:srgbClr val="3656A3"/>
                </a:solidFill>
              </a:rPr>
              <a:t>підприємництві</a:t>
            </a:r>
            <a:r>
              <a:rPr lang="ru-RU" sz="1400" dirty="0">
                <a:solidFill>
                  <a:srgbClr val="3656A3"/>
                </a:solidFill>
              </a:rPr>
              <a:t>» з </a:t>
            </a:r>
            <a:r>
              <a:rPr lang="ru-RU" sz="1400" dirty="0" err="1">
                <a:solidFill>
                  <a:srgbClr val="3656A3"/>
                </a:solidFill>
              </a:rPr>
              <a:t>Вищою</a:t>
            </a:r>
            <a:r>
              <a:rPr lang="ru-RU" sz="1400" dirty="0">
                <a:solidFill>
                  <a:srgbClr val="3656A3"/>
                </a:solidFill>
              </a:rPr>
              <a:t> школою </a:t>
            </a:r>
            <a:r>
              <a:rPr lang="ru-RU" sz="1400" dirty="0" err="1">
                <a:solidFill>
                  <a:srgbClr val="3656A3"/>
                </a:solidFill>
              </a:rPr>
              <a:t>економіки</a:t>
            </a:r>
            <a:r>
              <a:rPr lang="ru-RU" sz="1400" dirty="0">
                <a:solidFill>
                  <a:srgbClr val="3656A3"/>
                </a:solidFill>
              </a:rPr>
              <a:t> та менеджменту в </a:t>
            </a:r>
            <a:r>
              <a:rPr lang="ru-RU" sz="1400" dirty="0" err="1">
                <a:solidFill>
                  <a:srgbClr val="3656A3"/>
                </a:solidFill>
              </a:rPr>
              <a:t>публічному</a:t>
            </a:r>
            <a:r>
              <a:rPr lang="ru-RU" sz="1400" dirty="0">
                <a:solidFill>
                  <a:srgbClr val="3656A3"/>
                </a:solidFill>
              </a:rPr>
              <a:t> </a:t>
            </a:r>
            <a:r>
              <a:rPr lang="ru-RU" sz="1400" dirty="0" err="1">
                <a:solidFill>
                  <a:srgbClr val="3656A3"/>
                </a:solidFill>
              </a:rPr>
              <a:t>адмініструванні</a:t>
            </a:r>
            <a:r>
              <a:rPr lang="ru-RU" sz="1400" dirty="0">
                <a:solidFill>
                  <a:srgbClr val="3656A3"/>
                </a:solidFill>
              </a:rPr>
              <a:t> в м. Братислава (</a:t>
            </a:r>
            <a:r>
              <a:rPr lang="ru-RU" sz="1400" dirty="0" err="1">
                <a:solidFill>
                  <a:srgbClr val="3656A3"/>
                </a:solidFill>
              </a:rPr>
              <a:t>Словаччина</a:t>
            </a:r>
            <a:r>
              <a:rPr lang="ru-RU" sz="1400" dirty="0">
                <a:solidFill>
                  <a:srgbClr val="3656A3"/>
                </a:solidFill>
              </a:rPr>
              <a:t>)</a:t>
            </a:r>
            <a:br>
              <a:rPr lang="ru-RU" sz="1400" dirty="0">
                <a:solidFill>
                  <a:srgbClr val="3656A3"/>
                </a:solidFill>
              </a:rPr>
            </a:br>
            <a:endParaRPr lang="ru-RU" sz="1400" dirty="0">
              <a:solidFill>
                <a:srgbClr val="3656A3"/>
              </a:solidFill>
            </a:endParaRPr>
          </a:p>
        </p:txBody>
      </p:sp>
      <p:sp>
        <p:nvSpPr>
          <p:cNvPr id="18" name="Прямоугольник 17">
            <a:extLst>
              <a:ext uri="{FF2B5EF4-FFF2-40B4-BE49-F238E27FC236}">
                <a16:creationId xmlns:a16="http://schemas.microsoft.com/office/drawing/2014/main" xmlns="" id="{0850B299-E37E-48CA-B239-4CD535865B2B}"/>
              </a:ext>
            </a:extLst>
          </p:cNvPr>
          <p:cNvSpPr/>
          <p:nvPr/>
        </p:nvSpPr>
        <p:spPr>
          <a:xfrm>
            <a:off x="6156176" y="3554963"/>
            <a:ext cx="3024682" cy="1169551"/>
          </a:xfrm>
          <a:prstGeom prst="rect">
            <a:avLst/>
          </a:prstGeom>
        </p:spPr>
        <p:txBody>
          <a:bodyPr wrap="square">
            <a:spAutoFit/>
          </a:bodyPr>
          <a:lstStyle/>
          <a:p>
            <a:r>
              <a:rPr lang="ru-RU" sz="1400" dirty="0" err="1">
                <a:solidFill>
                  <a:srgbClr val="3656A3"/>
                </a:solidFill>
              </a:rPr>
              <a:t>Португальсько-українська</a:t>
            </a:r>
            <a:r>
              <a:rPr lang="ru-RU" sz="1400" dirty="0">
                <a:solidFill>
                  <a:srgbClr val="3656A3"/>
                </a:solidFill>
              </a:rPr>
              <a:t> </a:t>
            </a:r>
            <a:r>
              <a:rPr lang="ru-RU" sz="1400" dirty="0" err="1">
                <a:solidFill>
                  <a:srgbClr val="3656A3"/>
                </a:solidFill>
              </a:rPr>
              <a:t>програма</a:t>
            </a:r>
            <a:r>
              <a:rPr lang="ru-RU" sz="1400" dirty="0">
                <a:solidFill>
                  <a:srgbClr val="3656A3"/>
                </a:solidFill>
              </a:rPr>
              <a:t>  </a:t>
            </a:r>
            <a:r>
              <a:rPr lang="ru-RU" sz="1400" dirty="0" err="1">
                <a:solidFill>
                  <a:srgbClr val="3656A3"/>
                </a:solidFill>
              </a:rPr>
              <a:t>підготовки</a:t>
            </a:r>
            <a:r>
              <a:rPr lang="ru-RU" sz="1400" dirty="0">
                <a:solidFill>
                  <a:srgbClr val="3656A3"/>
                </a:solidFill>
              </a:rPr>
              <a:t> </a:t>
            </a:r>
            <a:r>
              <a:rPr lang="ru-RU" sz="1400" dirty="0" err="1">
                <a:solidFill>
                  <a:srgbClr val="3656A3"/>
                </a:solidFill>
              </a:rPr>
              <a:t>бакалаврів</a:t>
            </a:r>
            <a:r>
              <a:rPr lang="ru-RU" sz="1400" dirty="0">
                <a:solidFill>
                  <a:srgbClr val="3656A3"/>
                </a:solidFill>
              </a:rPr>
              <a:t> "</a:t>
            </a:r>
            <a:r>
              <a:rPr lang="ru-RU" sz="1400" dirty="0" err="1">
                <a:solidFill>
                  <a:srgbClr val="3656A3"/>
                </a:solidFill>
              </a:rPr>
              <a:t>Управління</a:t>
            </a:r>
            <a:r>
              <a:rPr lang="ru-RU" sz="1400" dirty="0">
                <a:solidFill>
                  <a:srgbClr val="3656A3"/>
                </a:solidFill>
              </a:rPr>
              <a:t> </a:t>
            </a:r>
            <a:r>
              <a:rPr lang="ru-RU" sz="1400" dirty="0" err="1">
                <a:solidFill>
                  <a:srgbClr val="3656A3"/>
                </a:solidFill>
              </a:rPr>
              <a:t>міжнародним</a:t>
            </a:r>
            <a:r>
              <a:rPr lang="ru-RU" sz="1400" dirty="0">
                <a:solidFill>
                  <a:srgbClr val="3656A3"/>
                </a:solidFill>
              </a:rPr>
              <a:t> </a:t>
            </a:r>
            <a:r>
              <a:rPr lang="ru-RU" sz="1400" dirty="0" err="1">
                <a:solidFill>
                  <a:srgbClr val="3656A3"/>
                </a:solidFill>
              </a:rPr>
              <a:t>бізнесом</a:t>
            </a:r>
            <a:r>
              <a:rPr lang="ru-RU" sz="1400" dirty="0">
                <a:solidFill>
                  <a:srgbClr val="3656A3"/>
                </a:solidFill>
              </a:rPr>
              <a:t>" з </a:t>
            </a:r>
            <a:r>
              <a:rPr lang="ru-RU" sz="1400" dirty="0" err="1">
                <a:solidFill>
                  <a:srgbClr val="3656A3"/>
                </a:solidFill>
              </a:rPr>
              <a:t>Політехнічним</a:t>
            </a:r>
            <a:r>
              <a:rPr lang="ru-RU" sz="1400" dirty="0">
                <a:solidFill>
                  <a:srgbClr val="3656A3"/>
                </a:solidFill>
              </a:rPr>
              <a:t> </a:t>
            </a:r>
            <a:r>
              <a:rPr lang="ru-RU" sz="1400" dirty="0" err="1">
                <a:solidFill>
                  <a:srgbClr val="3656A3"/>
                </a:solidFill>
              </a:rPr>
              <a:t>інститутом</a:t>
            </a:r>
            <a:r>
              <a:rPr lang="ru-RU" sz="1400" dirty="0">
                <a:solidFill>
                  <a:srgbClr val="3656A3"/>
                </a:solidFill>
              </a:rPr>
              <a:t/>
            </a:r>
            <a:br>
              <a:rPr lang="ru-RU" sz="1400" dirty="0">
                <a:solidFill>
                  <a:srgbClr val="3656A3"/>
                </a:solidFill>
              </a:rPr>
            </a:br>
            <a:r>
              <a:rPr lang="ru-RU" sz="1400" dirty="0" err="1">
                <a:solidFill>
                  <a:srgbClr val="3656A3"/>
                </a:solidFill>
              </a:rPr>
              <a:t>Браганси</a:t>
            </a:r>
            <a:r>
              <a:rPr lang="ru-RU" sz="1400" dirty="0">
                <a:solidFill>
                  <a:srgbClr val="3656A3"/>
                </a:solidFill>
              </a:rPr>
              <a:t> (</a:t>
            </a:r>
            <a:r>
              <a:rPr lang="ru-RU" sz="1400" dirty="0" err="1">
                <a:solidFill>
                  <a:srgbClr val="3656A3"/>
                </a:solidFill>
              </a:rPr>
              <a:t>Португалія</a:t>
            </a:r>
            <a:r>
              <a:rPr lang="ru-RU" sz="1400" dirty="0">
                <a:solidFill>
                  <a:srgbClr val="3656A3"/>
                </a:solidFill>
              </a:rPr>
              <a:t>) </a:t>
            </a:r>
          </a:p>
        </p:txBody>
      </p:sp>
      <p:graphicFrame>
        <p:nvGraphicFramePr>
          <p:cNvPr id="9" name="Объект 8">
            <a:extLst>
              <a:ext uri="{FF2B5EF4-FFF2-40B4-BE49-F238E27FC236}">
                <a16:creationId xmlns:a16="http://schemas.microsoft.com/office/drawing/2014/main" xmlns="" id="{845F1BAB-0595-40F9-BB68-C97661DB5DA9}"/>
              </a:ext>
            </a:extLst>
          </p:cNvPr>
          <p:cNvGraphicFramePr>
            <a:graphicFrameLocks noChangeAspect="1"/>
          </p:cNvGraphicFramePr>
          <p:nvPr>
            <p:extLst>
              <p:ext uri="{D42A27DB-BD31-4B8C-83A1-F6EECF244321}">
                <p14:modId xmlns:p14="http://schemas.microsoft.com/office/powerpoint/2010/main" val="2702823118"/>
              </p:ext>
            </p:extLst>
          </p:nvPr>
        </p:nvGraphicFramePr>
        <p:xfrm>
          <a:off x="4783852" y="2109614"/>
          <a:ext cx="1372324" cy="698916"/>
        </p:xfrm>
        <a:graphic>
          <a:graphicData uri="http://schemas.openxmlformats.org/presentationml/2006/ole">
            <mc:AlternateContent xmlns:mc="http://schemas.openxmlformats.org/markup-compatibility/2006">
              <mc:Choice xmlns:v="urn:schemas-microsoft-com:vml" Requires="v">
                <p:oleObj spid="_x0000_s7223" name="Image" r:id="rId7" imgW="3415680" imgH="1739520" progId="Photoshop.Image.20">
                  <p:embed/>
                </p:oleObj>
              </mc:Choice>
              <mc:Fallback>
                <p:oleObj name="Image" r:id="rId7" imgW="3415680" imgH="1739520" progId="Photoshop.Image.20">
                  <p:embed/>
                  <p:pic>
                    <p:nvPicPr>
                      <p:cNvPr id="0" name=""/>
                      <p:cNvPicPr/>
                      <p:nvPr/>
                    </p:nvPicPr>
                    <p:blipFill>
                      <a:blip r:embed="rId8"/>
                      <a:stretch>
                        <a:fillRect/>
                      </a:stretch>
                    </p:blipFill>
                    <p:spPr>
                      <a:xfrm>
                        <a:off x="4783852" y="2109614"/>
                        <a:ext cx="1372324" cy="698916"/>
                      </a:xfrm>
                      <a:prstGeom prst="rect">
                        <a:avLst/>
                      </a:prstGeom>
                    </p:spPr>
                  </p:pic>
                </p:oleObj>
              </mc:Fallback>
            </mc:AlternateContent>
          </a:graphicData>
        </a:graphic>
      </p:graphicFrame>
      <p:graphicFrame>
        <p:nvGraphicFramePr>
          <p:cNvPr id="10" name="Объект 9">
            <a:extLst>
              <a:ext uri="{FF2B5EF4-FFF2-40B4-BE49-F238E27FC236}">
                <a16:creationId xmlns:a16="http://schemas.microsoft.com/office/drawing/2014/main" xmlns="" id="{93844671-360E-4B73-BB80-9B3022746094}"/>
              </a:ext>
            </a:extLst>
          </p:cNvPr>
          <p:cNvGraphicFramePr>
            <a:graphicFrameLocks noChangeAspect="1"/>
          </p:cNvGraphicFramePr>
          <p:nvPr>
            <p:extLst>
              <p:ext uri="{D42A27DB-BD31-4B8C-83A1-F6EECF244321}">
                <p14:modId xmlns:p14="http://schemas.microsoft.com/office/powerpoint/2010/main" val="4267697942"/>
              </p:ext>
            </p:extLst>
          </p:nvPr>
        </p:nvGraphicFramePr>
        <p:xfrm>
          <a:off x="4799059" y="3881468"/>
          <a:ext cx="1370663" cy="573281"/>
        </p:xfrm>
        <a:graphic>
          <a:graphicData uri="http://schemas.openxmlformats.org/presentationml/2006/ole">
            <mc:AlternateContent xmlns:mc="http://schemas.openxmlformats.org/markup-compatibility/2006">
              <mc:Choice xmlns:v="urn:schemas-microsoft-com:vml" Requires="v">
                <p:oleObj spid="_x0000_s7224" name="Image" r:id="rId9" imgW="3339360" imgH="1396800" progId="Photoshop.Image.20">
                  <p:embed/>
                </p:oleObj>
              </mc:Choice>
              <mc:Fallback>
                <p:oleObj name="Image" r:id="rId9" imgW="3339360" imgH="1396800" progId="Photoshop.Image.20">
                  <p:embed/>
                  <p:pic>
                    <p:nvPicPr>
                      <p:cNvPr id="0" name=""/>
                      <p:cNvPicPr/>
                      <p:nvPr/>
                    </p:nvPicPr>
                    <p:blipFill>
                      <a:blip r:embed="rId10"/>
                      <a:stretch>
                        <a:fillRect/>
                      </a:stretch>
                    </p:blipFill>
                    <p:spPr>
                      <a:xfrm>
                        <a:off x="4799059" y="3881468"/>
                        <a:ext cx="1370663" cy="573281"/>
                      </a:xfrm>
                      <a:prstGeom prst="rect">
                        <a:avLst/>
                      </a:prstGeom>
                    </p:spPr>
                  </p:pic>
                </p:oleObj>
              </mc:Fallback>
            </mc:AlternateContent>
          </a:graphicData>
        </a:graphic>
      </p:graphicFrame>
      <p:graphicFrame>
        <p:nvGraphicFramePr>
          <p:cNvPr id="12" name="Объект 11">
            <a:extLst>
              <a:ext uri="{FF2B5EF4-FFF2-40B4-BE49-F238E27FC236}">
                <a16:creationId xmlns:a16="http://schemas.microsoft.com/office/drawing/2014/main" xmlns="" id="{7B38195F-A4C6-4998-A3F2-04DCED926406}"/>
              </a:ext>
            </a:extLst>
          </p:cNvPr>
          <p:cNvGraphicFramePr>
            <a:graphicFrameLocks noChangeAspect="1"/>
          </p:cNvGraphicFramePr>
          <p:nvPr>
            <p:extLst>
              <p:ext uri="{D42A27DB-BD31-4B8C-83A1-F6EECF244321}">
                <p14:modId xmlns:p14="http://schemas.microsoft.com/office/powerpoint/2010/main" val="47480131"/>
              </p:ext>
            </p:extLst>
          </p:nvPr>
        </p:nvGraphicFramePr>
        <p:xfrm>
          <a:off x="193192" y="3520746"/>
          <a:ext cx="1237986" cy="1237986"/>
        </p:xfrm>
        <a:graphic>
          <a:graphicData uri="http://schemas.openxmlformats.org/presentationml/2006/ole">
            <mc:AlternateContent xmlns:mc="http://schemas.openxmlformats.org/markup-compatibility/2006">
              <mc:Choice xmlns:v="urn:schemas-microsoft-com:vml" Requires="v">
                <p:oleObj spid="_x0000_s7225" name="Image" r:id="rId11" imgW="2729880" imgH="2729880" progId="Photoshop.Image.20">
                  <p:embed/>
                </p:oleObj>
              </mc:Choice>
              <mc:Fallback>
                <p:oleObj name="Image" r:id="rId11" imgW="2729880" imgH="2729880" progId="Photoshop.Image.20">
                  <p:embed/>
                  <p:pic>
                    <p:nvPicPr>
                      <p:cNvPr id="0" name=""/>
                      <p:cNvPicPr/>
                      <p:nvPr/>
                    </p:nvPicPr>
                    <p:blipFill>
                      <a:blip r:embed="rId12"/>
                      <a:stretch>
                        <a:fillRect/>
                      </a:stretch>
                    </p:blipFill>
                    <p:spPr>
                      <a:xfrm>
                        <a:off x="193192" y="3520746"/>
                        <a:ext cx="1237986" cy="1237986"/>
                      </a:xfrm>
                      <a:prstGeom prst="rect">
                        <a:avLst/>
                      </a:prstGeom>
                    </p:spPr>
                  </p:pic>
                </p:oleObj>
              </mc:Fallback>
            </mc:AlternateContent>
          </a:graphicData>
        </a:graphic>
      </p:graphicFrame>
    </p:spTree>
    <p:extLst>
      <p:ext uri="{BB962C8B-B14F-4D97-AF65-F5344CB8AC3E}">
        <p14:creationId xmlns:p14="http://schemas.microsoft.com/office/powerpoint/2010/main" val="3103000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48194" y="339502"/>
            <a:ext cx="7095806" cy="857250"/>
          </a:xfrm>
        </p:spPr>
        <p:txBody>
          <a:bodyPr>
            <a:noAutofit/>
          </a:bodyPr>
          <a:lstStyle/>
          <a:p>
            <a:r>
              <a:rPr lang="uk-UA" sz="2400" b="1" dirty="0">
                <a:solidFill>
                  <a:srgbClr val="1F497D"/>
                </a:solidFill>
              </a:rPr>
              <a:t>Бакалаврські та магістерські програми у провідних європейських вищих навчальних закладах</a:t>
            </a:r>
            <a:endParaRPr lang="ru-RU" sz="2400" b="1" dirty="0">
              <a:solidFill>
                <a:srgbClr val="1F497D"/>
              </a:solidFill>
            </a:endParaRPr>
          </a:p>
        </p:txBody>
      </p:sp>
      <p:sp>
        <p:nvSpPr>
          <p:cNvPr id="1033" name="AutoShape 9" descr="Картинки по запросу Університет Humanit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0964" name="AutoShape 4" descr="Bezpieczeństwo studia, uczelnia Kraków, Katowice | APEIR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 name="Прямоугольник 3">
            <a:extLst>
              <a:ext uri="{FF2B5EF4-FFF2-40B4-BE49-F238E27FC236}">
                <a16:creationId xmlns:a16="http://schemas.microsoft.com/office/drawing/2014/main" xmlns="" id="{AEF386AA-6523-42EA-B2C0-E5C0C0524A0D}"/>
              </a:ext>
            </a:extLst>
          </p:cNvPr>
          <p:cNvSpPr/>
          <p:nvPr/>
        </p:nvSpPr>
        <p:spPr>
          <a:xfrm>
            <a:off x="1517090" y="1814628"/>
            <a:ext cx="3486958" cy="1384995"/>
          </a:xfrm>
          <a:prstGeom prst="rect">
            <a:avLst/>
          </a:prstGeom>
        </p:spPr>
        <p:txBody>
          <a:bodyPr wrap="square">
            <a:spAutoFit/>
          </a:bodyPr>
          <a:lstStyle/>
          <a:p>
            <a:r>
              <a:rPr lang="ru-RU" sz="1400" dirty="0" err="1">
                <a:solidFill>
                  <a:srgbClr val="3656A3"/>
                </a:solidFill>
              </a:rPr>
              <a:t>Спільна</a:t>
            </a:r>
            <a:r>
              <a:rPr lang="ru-RU" sz="1400" dirty="0">
                <a:solidFill>
                  <a:srgbClr val="3656A3"/>
                </a:solidFill>
              </a:rPr>
              <a:t> </a:t>
            </a:r>
            <a:r>
              <a:rPr lang="ru-RU" sz="1400" dirty="0" err="1">
                <a:solidFill>
                  <a:srgbClr val="3656A3"/>
                </a:solidFill>
              </a:rPr>
              <a:t>польсько-українська</a:t>
            </a:r>
            <a:r>
              <a:rPr lang="ru-RU" sz="1400" dirty="0">
                <a:solidFill>
                  <a:srgbClr val="3656A3"/>
                </a:solidFill>
              </a:rPr>
              <a:t> </a:t>
            </a:r>
            <a:r>
              <a:rPr lang="ru-RU" sz="1400" dirty="0" err="1">
                <a:solidFill>
                  <a:srgbClr val="3656A3"/>
                </a:solidFill>
              </a:rPr>
              <a:t>програма</a:t>
            </a:r>
            <a:r>
              <a:rPr lang="ru-RU" sz="1400" dirty="0">
                <a:solidFill>
                  <a:srgbClr val="3656A3"/>
                </a:solidFill>
              </a:rPr>
              <a:t> </a:t>
            </a:r>
            <a:r>
              <a:rPr lang="ru-RU" sz="1400" dirty="0" err="1">
                <a:solidFill>
                  <a:srgbClr val="3656A3"/>
                </a:solidFill>
              </a:rPr>
              <a:t>підготовки</a:t>
            </a:r>
            <a:r>
              <a:rPr lang="ru-RU" sz="1400" dirty="0">
                <a:solidFill>
                  <a:srgbClr val="3656A3"/>
                </a:solidFill>
              </a:rPr>
              <a:t> </a:t>
            </a:r>
            <a:r>
              <a:rPr lang="ru-RU" sz="1400" dirty="0" err="1">
                <a:solidFill>
                  <a:srgbClr val="3656A3"/>
                </a:solidFill>
              </a:rPr>
              <a:t>магістрів</a:t>
            </a:r>
            <a:r>
              <a:rPr lang="ru-RU" sz="1400" dirty="0">
                <a:solidFill>
                  <a:srgbClr val="3656A3"/>
                </a:solidFill>
              </a:rPr>
              <a:t>  з «</a:t>
            </a:r>
            <a:r>
              <a:rPr lang="ru-RU" sz="1400" dirty="0" err="1">
                <a:solidFill>
                  <a:srgbClr val="3656A3"/>
                </a:solidFill>
              </a:rPr>
              <a:t>Бізнес-адміністрування</a:t>
            </a:r>
            <a:r>
              <a:rPr lang="ru-RU" sz="1400" dirty="0">
                <a:solidFill>
                  <a:srgbClr val="3656A3"/>
                </a:solidFill>
              </a:rPr>
              <a:t>» з </a:t>
            </a:r>
            <a:r>
              <a:rPr lang="ru-RU" sz="1400" dirty="0" err="1">
                <a:solidFill>
                  <a:srgbClr val="3656A3"/>
                </a:solidFill>
              </a:rPr>
              <a:t>Вищою</a:t>
            </a:r>
            <a:r>
              <a:rPr lang="ru-RU" sz="1400" dirty="0">
                <a:solidFill>
                  <a:srgbClr val="3656A3"/>
                </a:solidFill>
              </a:rPr>
              <a:t> школою </a:t>
            </a:r>
            <a:r>
              <a:rPr lang="ru-RU" sz="1400" dirty="0" err="1">
                <a:solidFill>
                  <a:srgbClr val="3656A3"/>
                </a:solidFill>
              </a:rPr>
              <a:t>управління</a:t>
            </a:r>
            <a:r>
              <a:rPr lang="ru-RU" sz="1400" dirty="0">
                <a:solidFill>
                  <a:srgbClr val="3656A3"/>
                </a:solidFill>
              </a:rPr>
              <a:t> </a:t>
            </a:r>
            <a:r>
              <a:rPr lang="ru-RU" sz="1400" dirty="0" err="1">
                <a:solidFill>
                  <a:srgbClr val="3656A3"/>
                </a:solidFill>
              </a:rPr>
              <a:t>охороною</a:t>
            </a:r>
            <a:r>
              <a:rPr lang="ru-RU" sz="1400" dirty="0">
                <a:solidFill>
                  <a:srgbClr val="3656A3"/>
                </a:solidFill>
              </a:rPr>
              <a:t> </a:t>
            </a:r>
            <a:r>
              <a:rPr lang="ru-RU" sz="1400" dirty="0" err="1">
                <a:solidFill>
                  <a:srgbClr val="3656A3"/>
                </a:solidFill>
              </a:rPr>
              <a:t>праці</a:t>
            </a:r>
            <a:r>
              <a:rPr lang="ru-RU" sz="1400" dirty="0">
                <a:solidFill>
                  <a:srgbClr val="3656A3"/>
                </a:solidFill>
              </a:rPr>
              <a:t> (м. </a:t>
            </a:r>
            <a:r>
              <a:rPr lang="ru-RU" sz="1400" dirty="0" err="1">
                <a:solidFill>
                  <a:srgbClr val="3656A3"/>
                </a:solidFill>
              </a:rPr>
              <a:t>Катовіце</a:t>
            </a:r>
            <a:r>
              <a:rPr lang="ru-RU" sz="1400" dirty="0">
                <a:solidFill>
                  <a:srgbClr val="3656A3"/>
                </a:solidFill>
              </a:rPr>
              <a:t>, </a:t>
            </a:r>
            <a:r>
              <a:rPr lang="ru-RU" sz="1400" dirty="0" err="1">
                <a:solidFill>
                  <a:srgbClr val="3656A3"/>
                </a:solidFill>
              </a:rPr>
              <a:t>Польща</a:t>
            </a:r>
            <a:r>
              <a:rPr lang="ru-RU" sz="1400" dirty="0">
                <a:solidFill>
                  <a:srgbClr val="3656A3"/>
                </a:solidFill>
              </a:rPr>
              <a:t>) (</a:t>
            </a:r>
            <a:r>
              <a:rPr lang="ru-RU" sz="1400" dirty="0" err="1">
                <a:solidFill>
                  <a:srgbClr val="3656A3"/>
                </a:solidFill>
              </a:rPr>
              <a:t>Англійською</a:t>
            </a:r>
            <a:r>
              <a:rPr lang="ru-RU" sz="1400" dirty="0">
                <a:solidFill>
                  <a:srgbClr val="3656A3"/>
                </a:solidFill>
              </a:rPr>
              <a:t> та </a:t>
            </a:r>
            <a:r>
              <a:rPr lang="ru-RU" sz="1400" dirty="0" err="1">
                <a:solidFill>
                  <a:srgbClr val="3656A3"/>
                </a:solidFill>
              </a:rPr>
              <a:t>польською</a:t>
            </a:r>
            <a:r>
              <a:rPr lang="ru-RU" sz="1400" dirty="0">
                <a:solidFill>
                  <a:srgbClr val="3656A3"/>
                </a:solidFill>
              </a:rPr>
              <a:t> </a:t>
            </a:r>
            <a:r>
              <a:rPr lang="ru-RU" sz="1400" dirty="0" err="1">
                <a:solidFill>
                  <a:srgbClr val="3656A3"/>
                </a:solidFill>
              </a:rPr>
              <a:t>мовами</a:t>
            </a:r>
            <a:r>
              <a:rPr lang="ru-RU" sz="1400" dirty="0">
                <a:solidFill>
                  <a:srgbClr val="3656A3"/>
                </a:solidFill>
              </a:rPr>
              <a:t>). </a:t>
            </a:r>
          </a:p>
        </p:txBody>
      </p:sp>
      <p:sp>
        <p:nvSpPr>
          <p:cNvPr id="17" name="Прямоугольник 16">
            <a:extLst>
              <a:ext uri="{FF2B5EF4-FFF2-40B4-BE49-F238E27FC236}">
                <a16:creationId xmlns:a16="http://schemas.microsoft.com/office/drawing/2014/main" xmlns="" id="{56D44BD4-41A0-4486-964D-C54BCA40B5A6}"/>
              </a:ext>
            </a:extLst>
          </p:cNvPr>
          <p:cNvSpPr/>
          <p:nvPr/>
        </p:nvSpPr>
        <p:spPr>
          <a:xfrm>
            <a:off x="6156176" y="1814628"/>
            <a:ext cx="3294689" cy="1169551"/>
          </a:xfrm>
          <a:prstGeom prst="rect">
            <a:avLst/>
          </a:prstGeom>
        </p:spPr>
        <p:txBody>
          <a:bodyPr wrap="square">
            <a:spAutoFit/>
          </a:bodyPr>
          <a:lstStyle/>
          <a:p>
            <a:r>
              <a:rPr lang="ru-RU" sz="1400" dirty="0" err="1">
                <a:solidFill>
                  <a:srgbClr val="3656A3"/>
                </a:solidFill>
              </a:rPr>
              <a:t>Польсько-українська</a:t>
            </a:r>
            <a:r>
              <a:rPr lang="ru-RU" sz="1400" dirty="0">
                <a:solidFill>
                  <a:srgbClr val="3656A3"/>
                </a:solidFill>
              </a:rPr>
              <a:t> </a:t>
            </a:r>
            <a:r>
              <a:rPr lang="ru-RU" sz="1400" dirty="0" err="1">
                <a:solidFill>
                  <a:srgbClr val="3656A3"/>
                </a:solidFill>
              </a:rPr>
              <a:t>програма</a:t>
            </a:r>
            <a:r>
              <a:rPr lang="ru-RU" sz="1400" dirty="0">
                <a:solidFill>
                  <a:srgbClr val="3656A3"/>
                </a:solidFill>
              </a:rPr>
              <a:t> </a:t>
            </a:r>
            <a:r>
              <a:rPr lang="ru-RU" sz="1400" dirty="0" err="1">
                <a:solidFill>
                  <a:srgbClr val="3656A3"/>
                </a:solidFill>
              </a:rPr>
              <a:t>підготовки</a:t>
            </a:r>
            <a:r>
              <a:rPr lang="ru-RU" sz="1400" dirty="0">
                <a:solidFill>
                  <a:srgbClr val="3656A3"/>
                </a:solidFill>
              </a:rPr>
              <a:t> </a:t>
            </a:r>
            <a:r>
              <a:rPr lang="ru-RU" sz="1400" dirty="0" err="1">
                <a:solidFill>
                  <a:srgbClr val="3656A3"/>
                </a:solidFill>
              </a:rPr>
              <a:t>магістрів</a:t>
            </a:r>
            <a:r>
              <a:rPr lang="ru-RU" sz="1400" dirty="0">
                <a:solidFill>
                  <a:srgbClr val="3656A3"/>
                </a:solidFill>
              </a:rPr>
              <a:t> з «</a:t>
            </a:r>
            <a:r>
              <a:rPr lang="ru-RU" sz="1400" dirty="0" err="1">
                <a:solidFill>
                  <a:srgbClr val="3656A3"/>
                </a:solidFill>
              </a:rPr>
              <a:t>Івент</a:t>
            </a:r>
            <a:r>
              <a:rPr lang="ru-RU" sz="1400" dirty="0">
                <a:solidFill>
                  <a:srgbClr val="3656A3"/>
                </a:solidFill>
              </a:rPr>
              <a:t> менеджменту» з </a:t>
            </a:r>
            <a:r>
              <a:rPr lang="ru-RU" sz="1400" dirty="0" err="1">
                <a:solidFill>
                  <a:srgbClr val="3656A3"/>
                </a:solidFill>
              </a:rPr>
              <a:t>Університетом</a:t>
            </a:r>
            <a:r>
              <a:rPr lang="ru-RU" sz="1400" dirty="0">
                <a:solidFill>
                  <a:srgbClr val="3656A3"/>
                </a:solidFill>
              </a:rPr>
              <a:t> </a:t>
            </a:r>
            <a:br>
              <a:rPr lang="ru-RU" sz="1400" dirty="0">
                <a:solidFill>
                  <a:srgbClr val="3656A3"/>
                </a:solidFill>
              </a:rPr>
            </a:br>
            <a:r>
              <a:rPr lang="ru-RU" sz="1400" dirty="0" err="1">
                <a:solidFill>
                  <a:srgbClr val="3656A3"/>
                </a:solidFill>
              </a:rPr>
              <a:t>Миколи</a:t>
            </a:r>
            <a:r>
              <a:rPr lang="ru-RU" sz="1400" dirty="0">
                <a:solidFill>
                  <a:srgbClr val="3656A3"/>
                </a:solidFill>
              </a:rPr>
              <a:t> Коперника в </a:t>
            </a:r>
            <a:r>
              <a:rPr lang="ru-RU" sz="1400" dirty="0" err="1">
                <a:solidFill>
                  <a:srgbClr val="3656A3"/>
                </a:solidFill>
              </a:rPr>
              <a:t>Торуні</a:t>
            </a:r>
            <a:r>
              <a:rPr lang="ru-RU" sz="1400" dirty="0">
                <a:solidFill>
                  <a:srgbClr val="3656A3"/>
                </a:solidFill>
              </a:rPr>
              <a:t> </a:t>
            </a:r>
            <a:br>
              <a:rPr lang="ru-RU" sz="1400" dirty="0">
                <a:solidFill>
                  <a:srgbClr val="3656A3"/>
                </a:solidFill>
              </a:rPr>
            </a:br>
            <a:r>
              <a:rPr lang="ru-RU" sz="1400" dirty="0">
                <a:solidFill>
                  <a:srgbClr val="3656A3"/>
                </a:solidFill>
              </a:rPr>
              <a:t>(м. </a:t>
            </a:r>
            <a:r>
              <a:rPr lang="ru-RU" sz="1400" dirty="0" err="1">
                <a:solidFill>
                  <a:srgbClr val="3656A3"/>
                </a:solidFill>
              </a:rPr>
              <a:t>Торунь</a:t>
            </a:r>
            <a:r>
              <a:rPr lang="ru-RU" sz="1400" dirty="0">
                <a:solidFill>
                  <a:srgbClr val="3656A3"/>
                </a:solidFill>
              </a:rPr>
              <a:t>, </a:t>
            </a:r>
            <a:r>
              <a:rPr lang="ru-RU" sz="1400" dirty="0" err="1">
                <a:solidFill>
                  <a:srgbClr val="3656A3"/>
                </a:solidFill>
              </a:rPr>
              <a:t>Польща</a:t>
            </a:r>
            <a:r>
              <a:rPr lang="ru-RU" sz="1400" dirty="0">
                <a:solidFill>
                  <a:srgbClr val="3656A3"/>
                </a:solidFill>
              </a:rPr>
              <a:t>) </a:t>
            </a:r>
          </a:p>
        </p:txBody>
      </p:sp>
      <p:sp>
        <p:nvSpPr>
          <p:cNvPr id="15" name="Прямоугольник 14">
            <a:extLst>
              <a:ext uri="{FF2B5EF4-FFF2-40B4-BE49-F238E27FC236}">
                <a16:creationId xmlns:a16="http://schemas.microsoft.com/office/drawing/2014/main" xmlns="" id="{D83A3945-E8D6-40AA-9156-F0647C343703}"/>
              </a:ext>
            </a:extLst>
          </p:cNvPr>
          <p:cNvSpPr/>
          <p:nvPr/>
        </p:nvSpPr>
        <p:spPr>
          <a:xfrm>
            <a:off x="1520500" y="3593360"/>
            <a:ext cx="3051499" cy="954107"/>
          </a:xfrm>
          <a:prstGeom prst="rect">
            <a:avLst/>
          </a:prstGeom>
        </p:spPr>
        <p:txBody>
          <a:bodyPr wrap="square">
            <a:spAutoFit/>
          </a:bodyPr>
          <a:lstStyle/>
          <a:p>
            <a:r>
              <a:rPr lang="ru-RU" sz="1400" dirty="0" err="1">
                <a:solidFill>
                  <a:srgbClr val="3656A3"/>
                </a:solidFill>
              </a:rPr>
              <a:t>Спільна</a:t>
            </a:r>
            <a:r>
              <a:rPr lang="ru-RU" sz="1400" dirty="0">
                <a:solidFill>
                  <a:srgbClr val="3656A3"/>
                </a:solidFill>
              </a:rPr>
              <a:t> </a:t>
            </a:r>
            <a:r>
              <a:rPr lang="ru-RU" sz="1400" dirty="0" err="1">
                <a:solidFill>
                  <a:srgbClr val="3656A3"/>
                </a:solidFill>
              </a:rPr>
              <a:t>польсько-українська</a:t>
            </a:r>
            <a:r>
              <a:rPr lang="ru-RU" sz="1400" dirty="0">
                <a:solidFill>
                  <a:srgbClr val="3656A3"/>
                </a:solidFill>
              </a:rPr>
              <a:t> </a:t>
            </a:r>
            <a:r>
              <a:rPr lang="ru-RU" sz="1400" dirty="0" err="1">
                <a:solidFill>
                  <a:srgbClr val="3656A3"/>
                </a:solidFill>
              </a:rPr>
              <a:t>програма</a:t>
            </a:r>
            <a:r>
              <a:rPr lang="ru-RU" sz="1400" dirty="0">
                <a:solidFill>
                  <a:srgbClr val="3656A3"/>
                </a:solidFill>
              </a:rPr>
              <a:t> </a:t>
            </a:r>
            <a:r>
              <a:rPr lang="ru-RU" sz="1400" dirty="0" err="1">
                <a:solidFill>
                  <a:srgbClr val="3656A3"/>
                </a:solidFill>
              </a:rPr>
              <a:t>підготовки</a:t>
            </a:r>
            <a:r>
              <a:rPr lang="ru-RU" sz="1400" dirty="0">
                <a:solidFill>
                  <a:srgbClr val="3656A3"/>
                </a:solidFill>
              </a:rPr>
              <a:t> </a:t>
            </a:r>
            <a:r>
              <a:rPr lang="ru-RU" sz="1400" dirty="0" err="1">
                <a:solidFill>
                  <a:srgbClr val="3656A3"/>
                </a:solidFill>
              </a:rPr>
              <a:t>магістрів</a:t>
            </a:r>
            <a:r>
              <a:rPr lang="ru-RU" sz="1400" dirty="0">
                <a:solidFill>
                  <a:srgbClr val="3656A3"/>
                </a:solidFill>
              </a:rPr>
              <a:t> "</a:t>
            </a:r>
            <a:r>
              <a:rPr lang="ru-RU" sz="1400" dirty="0" err="1">
                <a:solidFill>
                  <a:srgbClr val="3656A3"/>
                </a:solidFill>
              </a:rPr>
              <a:t>Кібербезпека</a:t>
            </a:r>
            <a:r>
              <a:rPr lang="ru-RU" sz="1400" dirty="0">
                <a:solidFill>
                  <a:srgbClr val="3656A3"/>
                </a:solidFill>
              </a:rPr>
              <a:t>" з </a:t>
            </a:r>
            <a:r>
              <a:rPr lang="ru-RU" sz="1400" dirty="0" err="1">
                <a:solidFill>
                  <a:srgbClr val="3656A3"/>
                </a:solidFill>
              </a:rPr>
              <a:t>Університетом</a:t>
            </a:r>
            <a:r>
              <a:rPr lang="ru-RU" sz="1400" dirty="0">
                <a:solidFill>
                  <a:srgbClr val="3656A3"/>
                </a:solidFill>
              </a:rPr>
              <a:t> у </a:t>
            </a:r>
            <a:r>
              <a:rPr lang="ru-RU" sz="1400" dirty="0" err="1">
                <a:solidFill>
                  <a:srgbClr val="3656A3"/>
                </a:solidFill>
              </a:rPr>
              <a:t>Бєльсько-Бялій</a:t>
            </a:r>
            <a:r>
              <a:rPr lang="ru-RU" sz="1400" dirty="0">
                <a:solidFill>
                  <a:srgbClr val="3656A3"/>
                </a:solidFill>
              </a:rPr>
              <a:t> (УББ) </a:t>
            </a:r>
          </a:p>
        </p:txBody>
      </p:sp>
      <p:graphicFrame>
        <p:nvGraphicFramePr>
          <p:cNvPr id="3" name="Объект 2">
            <a:extLst>
              <a:ext uri="{FF2B5EF4-FFF2-40B4-BE49-F238E27FC236}">
                <a16:creationId xmlns:a16="http://schemas.microsoft.com/office/drawing/2014/main" xmlns="" id="{45760565-8DE9-454C-B26D-946B1D1B36A5}"/>
              </a:ext>
            </a:extLst>
          </p:cNvPr>
          <p:cNvGraphicFramePr>
            <a:graphicFrameLocks noChangeAspect="1"/>
          </p:cNvGraphicFramePr>
          <p:nvPr>
            <p:extLst>
              <p:ext uri="{D42A27DB-BD31-4B8C-83A1-F6EECF244321}">
                <p14:modId xmlns:p14="http://schemas.microsoft.com/office/powerpoint/2010/main" val="3711161997"/>
              </p:ext>
            </p:extLst>
          </p:nvPr>
        </p:nvGraphicFramePr>
        <p:xfrm>
          <a:off x="215457" y="2125716"/>
          <a:ext cx="1301633" cy="743058"/>
        </p:xfrm>
        <a:graphic>
          <a:graphicData uri="http://schemas.openxmlformats.org/presentationml/2006/ole">
            <mc:AlternateContent xmlns:mc="http://schemas.openxmlformats.org/markup-compatibility/2006">
              <mc:Choice xmlns:v="urn:schemas-microsoft-com:vml" Requires="v">
                <p:oleObj spid="_x0000_s8233" name="Image" r:id="rId5" imgW="3225240" imgH="1841040" progId="Photoshop.Image.20">
                  <p:embed/>
                </p:oleObj>
              </mc:Choice>
              <mc:Fallback>
                <p:oleObj name="Image" r:id="rId5" imgW="3225240" imgH="1841040" progId="Photoshop.Image.20">
                  <p:embed/>
                  <p:pic>
                    <p:nvPicPr>
                      <p:cNvPr id="0" name=""/>
                      <p:cNvPicPr/>
                      <p:nvPr/>
                    </p:nvPicPr>
                    <p:blipFill>
                      <a:blip r:embed="rId6"/>
                      <a:stretch>
                        <a:fillRect/>
                      </a:stretch>
                    </p:blipFill>
                    <p:spPr>
                      <a:xfrm>
                        <a:off x="215457" y="2125716"/>
                        <a:ext cx="1301633" cy="743058"/>
                      </a:xfrm>
                      <a:prstGeom prst="rect">
                        <a:avLst/>
                      </a:prstGeom>
                    </p:spPr>
                  </p:pic>
                </p:oleObj>
              </mc:Fallback>
            </mc:AlternateContent>
          </a:graphicData>
        </a:graphic>
      </p:graphicFrame>
      <p:graphicFrame>
        <p:nvGraphicFramePr>
          <p:cNvPr id="5" name="Объект 4">
            <a:extLst>
              <a:ext uri="{FF2B5EF4-FFF2-40B4-BE49-F238E27FC236}">
                <a16:creationId xmlns:a16="http://schemas.microsoft.com/office/drawing/2014/main" xmlns="" id="{1D009508-DCD3-48AE-8EAD-71868DE2D803}"/>
              </a:ext>
            </a:extLst>
          </p:cNvPr>
          <p:cNvGraphicFramePr>
            <a:graphicFrameLocks noChangeAspect="1"/>
          </p:cNvGraphicFramePr>
          <p:nvPr>
            <p:extLst>
              <p:ext uri="{D42A27DB-BD31-4B8C-83A1-F6EECF244321}">
                <p14:modId xmlns:p14="http://schemas.microsoft.com/office/powerpoint/2010/main" val="788959089"/>
              </p:ext>
            </p:extLst>
          </p:nvPr>
        </p:nvGraphicFramePr>
        <p:xfrm>
          <a:off x="4966454" y="1927859"/>
          <a:ext cx="1126579" cy="990177"/>
        </p:xfrm>
        <a:graphic>
          <a:graphicData uri="http://schemas.openxmlformats.org/presentationml/2006/ole">
            <mc:AlternateContent xmlns:mc="http://schemas.openxmlformats.org/markup-compatibility/2006">
              <mc:Choice xmlns:v="urn:schemas-microsoft-com:vml" Requires="v">
                <p:oleObj spid="_x0000_s8234" name="Image" r:id="rId7" imgW="2831400" imgH="2488680" progId="Photoshop.Image.20">
                  <p:embed/>
                </p:oleObj>
              </mc:Choice>
              <mc:Fallback>
                <p:oleObj name="Image" r:id="rId7" imgW="2831400" imgH="2488680" progId="Photoshop.Image.20">
                  <p:embed/>
                  <p:pic>
                    <p:nvPicPr>
                      <p:cNvPr id="0" name=""/>
                      <p:cNvPicPr/>
                      <p:nvPr/>
                    </p:nvPicPr>
                    <p:blipFill>
                      <a:blip r:embed="rId8"/>
                      <a:stretch>
                        <a:fillRect/>
                      </a:stretch>
                    </p:blipFill>
                    <p:spPr>
                      <a:xfrm>
                        <a:off x="4966454" y="1927859"/>
                        <a:ext cx="1126579" cy="990177"/>
                      </a:xfrm>
                      <a:prstGeom prst="rect">
                        <a:avLst/>
                      </a:prstGeom>
                    </p:spPr>
                  </p:pic>
                </p:oleObj>
              </mc:Fallback>
            </mc:AlternateContent>
          </a:graphicData>
        </a:graphic>
      </p:graphicFrame>
      <p:graphicFrame>
        <p:nvGraphicFramePr>
          <p:cNvPr id="6" name="Объект 5">
            <a:extLst>
              <a:ext uri="{FF2B5EF4-FFF2-40B4-BE49-F238E27FC236}">
                <a16:creationId xmlns:a16="http://schemas.microsoft.com/office/drawing/2014/main" xmlns="" id="{1A3BF94C-B787-45F6-AC56-3FCC139AA15A}"/>
              </a:ext>
            </a:extLst>
          </p:cNvPr>
          <p:cNvGraphicFramePr>
            <a:graphicFrameLocks noChangeAspect="1"/>
          </p:cNvGraphicFramePr>
          <p:nvPr>
            <p:extLst>
              <p:ext uri="{D42A27DB-BD31-4B8C-83A1-F6EECF244321}">
                <p14:modId xmlns:p14="http://schemas.microsoft.com/office/powerpoint/2010/main" val="1581773619"/>
              </p:ext>
            </p:extLst>
          </p:nvPr>
        </p:nvGraphicFramePr>
        <p:xfrm>
          <a:off x="155575" y="3593360"/>
          <a:ext cx="1345154" cy="1149496"/>
        </p:xfrm>
        <a:graphic>
          <a:graphicData uri="http://schemas.openxmlformats.org/presentationml/2006/ole">
            <mc:AlternateContent xmlns:mc="http://schemas.openxmlformats.org/markup-compatibility/2006">
              <mc:Choice xmlns:v="urn:schemas-microsoft-com:vml" Requires="v">
                <p:oleObj spid="_x0000_s8235" name="Image" r:id="rId9" imgW="3492000" imgH="2984040" progId="Photoshop.Image.20">
                  <p:embed/>
                </p:oleObj>
              </mc:Choice>
              <mc:Fallback>
                <p:oleObj name="Image" r:id="rId9" imgW="3492000" imgH="2984040" progId="Photoshop.Image.20">
                  <p:embed/>
                  <p:pic>
                    <p:nvPicPr>
                      <p:cNvPr id="0" name=""/>
                      <p:cNvPicPr/>
                      <p:nvPr/>
                    </p:nvPicPr>
                    <p:blipFill>
                      <a:blip r:embed="rId10"/>
                      <a:stretch>
                        <a:fillRect/>
                      </a:stretch>
                    </p:blipFill>
                    <p:spPr>
                      <a:xfrm>
                        <a:off x="155575" y="3593360"/>
                        <a:ext cx="1345154" cy="1149496"/>
                      </a:xfrm>
                      <a:prstGeom prst="rect">
                        <a:avLst/>
                      </a:prstGeom>
                    </p:spPr>
                  </p:pic>
                </p:oleObj>
              </mc:Fallback>
            </mc:AlternateContent>
          </a:graphicData>
        </a:graphic>
      </p:graphicFrame>
    </p:spTree>
    <p:extLst>
      <p:ext uri="{BB962C8B-B14F-4D97-AF65-F5344CB8AC3E}">
        <p14:creationId xmlns:p14="http://schemas.microsoft.com/office/powerpoint/2010/main" val="147021581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3710</TotalTime>
  <Words>1005</Words>
  <Application>Microsoft Office PowerPoint</Application>
  <PresentationFormat>Экран (16:9)</PresentationFormat>
  <Paragraphs>153</Paragraphs>
  <Slides>26</Slides>
  <Notes>17</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26</vt:i4>
      </vt:variant>
    </vt:vector>
  </HeadingPairs>
  <TitlesOfParts>
    <vt:vector size="28" baseType="lpstr">
      <vt:lpstr>Тема Office</vt:lpstr>
      <vt:lpstr>Image</vt:lpstr>
      <vt:lpstr>ХАРКІВСЬКИЙ НАЦІОНАЛЬНИЙ ЕКОНОМІЧНИЙ УНІВЕРСИТЕТ  ІМЕНІ СЕМЕНА КУЗНЕЦЯ</vt:lpstr>
      <vt:lpstr>Презентация PowerPoint</vt:lpstr>
      <vt:lpstr>Факультети Харківського національного економічного університету імені Семена Кузнеця</vt:lpstr>
      <vt:lpstr>Участь ХНЕУ ім. С. Кузнеця у міжнародних організаціях</vt:lpstr>
      <vt:lpstr>ХНЕУ ім. С. Кузнеця ЦЕНТРИ міжнародного співробітництва</vt:lpstr>
      <vt:lpstr>Іноземні партнери</vt:lpstr>
      <vt:lpstr>Бакалаврські та магістерські програми у провідних європейських вищих навчальних закладах</vt:lpstr>
      <vt:lpstr>Бакалаврські та магістерські програми у провідних європейських вищих навчальних закладах</vt:lpstr>
      <vt:lpstr>Бакалаврські та магістерські програми у провідних європейських вищих навчальних закладах</vt:lpstr>
      <vt:lpstr>Міжнародна науково-освітня  діяльність (2018-2021)</vt:lpstr>
      <vt:lpstr>Презентация PowerPoint</vt:lpstr>
      <vt:lpstr>Презентация PowerPoint</vt:lpstr>
      <vt:lpstr>Центр університетської діяльності</vt:lpstr>
      <vt:lpstr>Австрійський центр  та студентський коворкінг</vt:lpstr>
      <vt:lpstr>Українсько-марокканський центр</vt:lpstr>
      <vt:lpstr>Центр українсько-польських  академічних обмінів</vt:lpstr>
      <vt:lpstr>Центр вивчення арабської мови</vt:lpstr>
      <vt:lpstr> Ukrainian-Bulgarian Center  for Cooperation and Partnership </vt:lpstr>
      <vt:lpstr>Мовні курси</vt:lpstr>
      <vt:lpstr>BEC (Business English Certificates)</vt:lpstr>
      <vt:lpstr>Міжнародна науково-освітня діяльність (CED-2021)</vt:lpstr>
      <vt:lpstr>Міжнародна науково-освітня діяльність(CED - 2019)</vt:lpstr>
      <vt:lpstr>Міжнародні грантові проекти університету</vt:lpstr>
      <vt:lpstr>Навчання іноземних студентів (2021)</vt:lpstr>
      <vt:lpstr>Значні події університету</vt:lpstr>
      <vt:lpstr>КОНТАКТИ</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Харківський національний  економічний університет  імені Семена Кузнеця</dc:title>
  <dc:creator>Андрей</dc:creator>
  <cp:lastModifiedBy>User</cp:lastModifiedBy>
  <cp:revision>229</cp:revision>
  <dcterms:created xsi:type="dcterms:W3CDTF">2018-03-15T07:59:32Z</dcterms:created>
  <dcterms:modified xsi:type="dcterms:W3CDTF">2021-12-23T11:47:56Z</dcterms:modified>
</cp:coreProperties>
</file>